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118" d="100"/>
          <a:sy n="118" d="100"/>
        </p:scale>
        <p:origin x="312"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ECAC14-421E-465A-B7CC-35991379570B}"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BD2B3-B72F-4E57-9570-A9670399D431}" type="slidenum">
              <a:rPr lang="en-US" smtClean="0"/>
              <a:t>‹#›</a:t>
            </a:fld>
            <a:endParaRPr lang="en-US"/>
          </a:p>
        </p:txBody>
      </p:sp>
    </p:spTree>
    <p:extLst>
      <p:ext uri="{BB962C8B-B14F-4D97-AF65-F5344CB8AC3E}">
        <p14:creationId xmlns:p14="http://schemas.microsoft.com/office/powerpoint/2010/main" val="1093556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ECAC14-421E-465A-B7CC-35991379570B}"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BD2B3-B72F-4E57-9570-A9670399D431}" type="slidenum">
              <a:rPr lang="en-US" smtClean="0"/>
              <a:t>‹#›</a:t>
            </a:fld>
            <a:endParaRPr lang="en-US"/>
          </a:p>
        </p:txBody>
      </p:sp>
    </p:spTree>
    <p:extLst>
      <p:ext uri="{BB962C8B-B14F-4D97-AF65-F5344CB8AC3E}">
        <p14:creationId xmlns:p14="http://schemas.microsoft.com/office/powerpoint/2010/main" val="2096448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ECAC14-421E-465A-B7CC-35991379570B}"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BD2B3-B72F-4E57-9570-A9670399D431}" type="slidenum">
              <a:rPr lang="en-US" smtClean="0"/>
              <a:t>‹#›</a:t>
            </a:fld>
            <a:endParaRPr lang="en-US"/>
          </a:p>
        </p:txBody>
      </p:sp>
    </p:spTree>
    <p:extLst>
      <p:ext uri="{BB962C8B-B14F-4D97-AF65-F5344CB8AC3E}">
        <p14:creationId xmlns:p14="http://schemas.microsoft.com/office/powerpoint/2010/main" val="2665327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ECAC14-421E-465A-B7CC-35991379570B}"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BD2B3-B72F-4E57-9570-A9670399D431}" type="slidenum">
              <a:rPr lang="en-US" smtClean="0"/>
              <a:t>‹#›</a:t>
            </a:fld>
            <a:endParaRPr lang="en-US"/>
          </a:p>
        </p:txBody>
      </p:sp>
    </p:spTree>
    <p:extLst>
      <p:ext uri="{BB962C8B-B14F-4D97-AF65-F5344CB8AC3E}">
        <p14:creationId xmlns:p14="http://schemas.microsoft.com/office/powerpoint/2010/main" val="2150133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ECAC14-421E-465A-B7CC-35991379570B}" type="datetimeFigureOut">
              <a:rPr lang="en-US" smtClean="0"/>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BD2B3-B72F-4E57-9570-A9670399D431}" type="slidenum">
              <a:rPr lang="en-US" smtClean="0"/>
              <a:t>‹#›</a:t>
            </a:fld>
            <a:endParaRPr lang="en-US"/>
          </a:p>
        </p:txBody>
      </p:sp>
    </p:spTree>
    <p:extLst>
      <p:ext uri="{BB962C8B-B14F-4D97-AF65-F5344CB8AC3E}">
        <p14:creationId xmlns:p14="http://schemas.microsoft.com/office/powerpoint/2010/main" val="617403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ECAC14-421E-465A-B7CC-35991379570B}" type="datetimeFigureOut">
              <a:rPr lang="en-US" smtClean="0"/>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BD2B3-B72F-4E57-9570-A9670399D431}" type="slidenum">
              <a:rPr lang="en-US" smtClean="0"/>
              <a:t>‹#›</a:t>
            </a:fld>
            <a:endParaRPr lang="en-US"/>
          </a:p>
        </p:txBody>
      </p:sp>
    </p:spTree>
    <p:extLst>
      <p:ext uri="{BB962C8B-B14F-4D97-AF65-F5344CB8AC3E}">
        <p14:creationId xmlns:p14="http://schemas.microsoft.com/office/powerpoint/2010/main" val="3745781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ECAC14-421E-465A-B7CC-35991379570B}" type="datetimeFigureOut">
              <a:rPr lang="en-US" smtClean="0"/>
              <a:t>4/3/2017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BBD2B3-B72F-4E57-9570-A9670399D431}" type="slidenum">
              <a:rPr lang="en-US" smtClean="0"/>
              <a:t>‹#›</a:t>
            </a:fld>
            <a:endParaRPr lang="en-US"/>
          </a:p>
        </p:txBody>
      </p:sp>
    </p:spTree>
    <p:extLst>
      <p:ext uri="{BB962C8B-B14F-4D97-AF65-F5344CB8AC3E}">
        <p14:creationId xmlns:p14="http://schemas.microsoft.com/office/powerpoint/2010/main" val="3906356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ECAC14-421E-465A-B7CC-35991379570B}" type="datetimeFigureOut">
              <a:rPr lang="en-US" smtClean="0"/>
              <a:t>4/3/2017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BBD2B3-B72F-4E57-9570-A9670399D431}" type="slidenum">
              <a:rPr lang="en-US" smtClean="0"/>
              <a:t>‹#›</a:t>
            </a:fld>
            <a:endParaRPr lang="en-US"/>
          </a:p>
        </p:txBody>
      </p:sp>
    </p:spTree>
    <p:extLst>
      <p:ext uri="{BB962C8B-B14F-4D97-AF65-F5344CB8AC3E}">
        <p14:creationId xmlns:p14="http://schemas.microsoft.com/office/powerpoint/2010/main" val="3960282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ECAC14-421E-465A-B7CC-35991379570B}" type="datetimeFigureOut">
              <a:rPr lang="en-US" smtClean="0"/>
              <a:t>4/3/2017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BBD2B3-B72F-4E57-9570-A9670399D431}" type="slidenum">
              <a:rPr lang="en-US" smtClean="0"/>
              <a:t>‹#›</a:t>
            </a:fld>
            <a:endParaRPr lang="en-US"/>
          </a:p>
        </p:txBody>
      </p:sp>
    </p:spTree>
    <p:extLst>
      <p:ext uri="{BB962C8B-B14F-4D97-AF65-F5344CB8AC3E}">
        <p14:creationId xmlns:p14="http://schemas.microsoft.com/office/powerpoint/2010/main" val="2125235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ECAC14-421E-465A-B7CC-35991379570B}" type="datetimeFigureOut">
              <a:rPr lang="en-US" smtClean="0"/>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BD2B3-B72F-4E57-9570-A9670399D431}" type="slidenum">
              <a:rPr lang="en-US" smtClean="0"/>
              <a:t>‹#›</a:t>
            </a:fld>
            <a:endParaRPr lang="en-US"/>
          </a:p>
        </p:txBody>
      </p:sp>
    </p:spTree>
    <p:extLst>
      <p:ext uri="{BB962C8B-B14F-4D97-AF65-F5344CB8AC3E}">
        <p14:creationId xmlns:p14="http://schemas.microsoft.com/office/powerpoint/2010/main" val="1131389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ECAC14-421E-465A-B7CC-35991379570B}" type="datetimeFigureOut">
              <a:rPr lang="en-US" smtClean="0"/>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BD2B3-B72F-4E57-9570-A9670399D431}" type="slidenum">
              <a:rPr lang="en-US" smtClean="0"/>
              <a:t>‹#›</a:t>
            </a:fld>
            <a:endParaRPr lang="en-US"/>
          </a:p>
        </p:txBody>
      </p:sp>
    </p:spTree>
    <p:extLst>
      <p:ext uri="{BB962C8B-B14F-4D97-AF65-F5344CB8AC3E}">
        <p14:creationId xmlns:p14="http://schemas.microsoft.com/office/powerpoint/2010/main" val="1386752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ECAC14-421E-465A-B7CC-35991379570B}" type="datetimeFigureOut">
              <a:rPr lang="en-US" smtClean="0"/>
              <a:t>4/3/2017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BBD2B3-B72F-4E57-9570-A9670399D431}" type="slidenum">
              <a:rPr lang="en-US" smtClean="0"/>
              <a:t>‹#›</a:t>
            </a:fld>
            <a:endParaRPr lang="en-US"/>
          </a:p>
        </p:txBody>
      </p:sp>
    </p:spTree>
    <p:extLst>
      <p:ext uri="{BB962C8B-B14F-4D97-AF65-F5344CB8AC3E}">
        <p14:creationId xmlns:p14="http://schemas.microsoft.com/office/powerpoint/2010/main" val="2806832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4074" y="1720840"/>
            <a:ext cx="10622531" cy="3416320"/>
          </a:xfrm>
          <a:prstGeom prst="rect">
            <a:avLst/>
          </a:prstGeom>
          <a:noFill/>
        </p:spPr>
        <p:txBody>
          <a:bodyPr wrap="square">
            <a:spAutoFit/>
          </a:bodyPr>
          <a:lstStyle/>
          <a:p>
            <a:pPr algn="ctr"/>
            <a:r>
              <a:rPr lang="en-US" sz="3600" dirty="0" smtClean="0">
                <a:latin typeface="Century Gothic" panose="020B0502020202020204" pitchFamily="34" charset="0"/>
              </a:rPr>
              <a:t>The first revolution is when you change your mind about how you look at things and see that there might be another way to look at it that you have not been shown.</a:t>
            </a:r>
          </a:p>
          <a:p>
            <a:pPr algn="r"/>
            <a:r>
              <a:rPr lang="en-US" sz="3600" dirty="0" smtClean="0">
                <a:latin typeface="Century Gothic" panose="020B0502020202020204" pitchFamily="34" charset="0"/>
              </a:rPr>
              <a:t>                                     </a:t>
            </a:r>
          </a:p>
          <a:p>
            <a:pPr algn="r"/>
            <a:r>
              <a:rPr lang="en-US" sz="3600" dirty="0" smtClean="0">
                <a:latin typeface="Century Gothic" panose="020B0502020202020204" pitchFamily="34" charset="0"/>
              </a:rPr>
              <a:t>Gil Scott-Heron</a:t>
            </a:r>
            <a:endParaRPr lang="en-US" sz="3600" dirty="0">
              <a:latin typeface="Century Gothic" panose="020B0502020202020204" pitchFamily="34" charset="0"/>
            </a:endParaRPr>
          </a:p>
        </p:txBody>
      </p:sp>
    </p:spTree>
    <p:extLst>
      <p:ext uri="{BB962C8B-B14F-4D97-AF65-F5344CB8AC3E}">
        <p14:creationId xmlns:p14="http://schemas.microsoft.com/office/powerpoint/2010/main" val="3922266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6902" y="350541"/>
            <a:ext cx="11280297" cy="5726696"/>
          </a:xfrm>
          <a:prstGeom prst="rect">
            <a:avLst/>
          </a:prstGeom>
        </p:spPr>
        <p:txBody>
          <a:bodyPr wrap="square">
            <a:spAutoFit/>
          </a:bodyPr>
          <a:lstStyle/>
          <a:p>
            <a:r>
              <a:rPr lang="en-US" sz="4800" dirty="0">
                <a:latin typeface="Century Gothic" panose="020B0502020202020204" pitchFamily="34" charset="0"/>
                <a:ea typeface="Calibri" panose="020F0502020204030204" pitchFamily="34" charset="0"/>
                <a:cs typeface="Times New Roman" panose="02020603050405020304" pitchFamily="18" charset="0"/>
              </a:rPr>
              <a:t>Key Findings</a:t>
            </a:r>
          </a:p>
          <a:p>
            <a:r>
              <a:rPr lang="en-US" sz="3600" dirty="0">
                <a:latin typeface="Century Gothic" panose="020B0502020202020204" pitchFamily="34" charset="0"/>
                <a:ea typeface="Calibri" panose="020F0502020204030204" pitchFamily="34" charset="0"/>
                <a:cs typeface="Times New Roman" panose="02020603050405020304" pitchFamily="18" charset="0"/>
              </a:rPr>
              <a:t> </a:t>
            </a:r>
          </a:p>
          <a:p>
            <a:pPr marL="342900" marR="0" lvl="0" indent="-342900">
              <a:lnSpc>
                <a:spcPct val="105000"/>
              </a:lnSpc>
              <a:spcBef>
                <a:spcPts val="0"/>
              </a:spcBef>
              <a:spcAft>
                <a:spcPts val="800"/>
              </a:spcAft>
              <a:buFont typeface="+mj-lt"/>
              <a:buAutoNum type="arabicPeriod"/>
            </a:pPr>
            <a:r>
              <a:rPr lang="en-US" sz="3200" dirty="0">
                <a:latin typeface="Century Gothic" panose="020B0502020202020204" pitchFamily="34" charset="0"/>
                <a:ea typeface="Times New Roman" panose="02020603050405020304" pitchFamily="18" charset="0"/>
              </a:rPr>
              <a:t>The traditional law practice business model constrains innovations that would provide greater access to, and enhance delivery of, legal services.</a:t>
            </a:r>
            <a:endParaRPr lang="en-US" sz="3200" dirty="0">
              <a:latin typeface="Century Gothic" panose="020B0502020202020204" pitchFamily="34" charset="0"/>
            </a:endParaRPr>
          </a:p>
          <a:p>
            <a:pPr marL="342900" marR="0" lvl="0" indent="-342900">
              <a:lnSpc>
                <a:spcPct val="105000"/>
              </a:lnSpc>
              <a:spcBef>
                <a:spcPts val="0"/>
              </a:spcBef>
              <a:spcAft>
                <a:spcPts val="800"/>
              </a:spcAft>
              <a:buFont typeface="+mj-lt"/>
              <a:buAutoNum type="arabicPeriod"/>
            </a:pPr>
            <a:r>
              <a:rPr lang="en-US" sz="3200" dirty="0">
                <a:latin typeface="Century Gothic" panose="020B0502020202020204" pitchFamily="34" charset="0"/>
                <a:ea typeface="Times New Roman" panose="02020603050405020304" pitchFamily="18" charset="0"/>
              </a:rPr>
              <a:t>The legal profession’s resistance to change hinders additional innovations.</a:t>
            </a:r>
            <a:endParaRPr lang="en-US" sz="3200" dirty="0">
              <a:latin typeface="Century Gothic" panose="020B0502020202020204" pitchFamily="34" charset="0"/>
            </a:endParaRPr>
          </a:p>
          <a:p>
            <a:pPr marL="342900" marR="0" lvl="0" indent="-342900">
              <a:lnSpc>
                <a:spcPct val="105000"/>
              </a:lnSpc>
              <a:spcBef>
                <a:spcPts val="0"/>
              </a:spcBef>
              <a:spcAft>
                <a:spcPts val="800"/>
              </a:spcAft>
              <a:buFont typeface="+mj-lt"/>
              <a:buAutoNum type="arabicPeriod"/>
            </a:pPr>
            <a:r>
              <a:rPr lang="en-US" sz="3200" dirty="0">
                <a:latin typeface="Century Gothic" panose="020B0502020202020204" pitchFamily="34" charset="0"/>
                <a:ea typeface="Times New Roman" panose="02020603050405020304" pitchFamily="18" charset="0"/>
              </a:rPr>
              <a:t>New providers of legal services are proliferating and creating additional choices for consumers and lawyers.</a:t>
            </a:r>
            <a:endParaRPr lang="en-US" sz="3200" dirty="0">
              <a:effectLst/>
              <a:latin typeface="Century Gothic" panose="020B0502020202020204" pitchFamily="34" charset="0"/>
            </a:endParaRPr>
          </a:p>
        </p:txBody>
      </p:sp>
    </p:spTree>
    <p:extLst>
      <p:ext uri="{BB962C8B-B14F-4D97-AF65-F5344CB8AC3E}">
        <p14:creationId xmlns:p14="http://schemas.microsoft.com/office/powerpoint/2010/main" val="925175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4074" y="323534"/>
            <a:ext cx="11288390" cy="6210931"/>
          </a:xfrm>
          <a:prstGeom prst="rect">
            <a:avLst/>
          </a:prstGeom>
        </p:spPr>
        <p:txBody>
          <a:bodyPr wrap="square">
            <a:spAutoFit/>
          </a:bodyPr>
          <a:lstStyle/>
          <a:p>
            <a:r>
              <a:rPr lang="en-US" sz="3200" dirty="0">
                <a:latin typeface="Century Gothic" panose="020B0502020202020204" pitchFamily="34" charset="0"/>
                <a:ea typeface="Calibri" panose="020F0502020204030204" pitchFamily="34" charset="0"/>
                <a:cs typeface="Times New Roman" panose="02020603050405020304" pitchFamily="18" charset="0"/>
              </a:rPr>
              <a:t>Key Recommendations:</a:t>
            </a:r>
            <a:endParaRPr lang="en-US" sz="4400" dirty="0">
              <a:latin typeface="Century Gothic" panose="020B0502020202020204" pitchFamily="34" charset="0"/>
              <a:ea typeface="Calibri" panose="020F0502020204030204" pitchFamily="34" charset="0"/>
              <a:cs typeface="Times New Roman" panose="02020603050405020304" pitchFamily="18" charset="0"/>
            </a:endParaRPr>
          </a:p>
          <a:p>
            <a:r>
              <a:rPr lang="en-US" dirty="0">
                <a:latin typeface="Century Gothic" panose="020B0502020202020204" pitchFamily="34" charset="0"/>
                <a:ea typeface="Calibri" panose="020F0502020204030204" pitchFamily="34" charset="0"/>
                <a:cs typeface="Times New Roman" panose="02020603050405020304" pitchFamily="18" charset="0"/>
              </a:rPr>
              <a:t> </a:t>
            </a:r>
            <a:endParaRPr lang="en-US" sz="2800" dirty="0">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05000"/>
              </a:lnSpc>
              <a:spcBef>
                <a:spcPts val="0"/>
              </a:spcBef>
              <a:spcAft>
                <a:spcPts val="800"/>
              </a:spcAft>
              <a:buFont typeface="+mj-lt"/>
              <a:buAutoNum type="arabicPeriod"/>
            </a:pPr>
            <a:r>
              <a:rPr lang="en-US" sz="2400" dirty="0">
                <a:latin typeface="Century Gothic" panose="020B0502020202020204" pitchFamily="34" charset="0"/>
                <a:ea typeface="Times New Roman" panose="02020603050405020304" pitchFamily="18" charset="0"/>
              </a:rPr>
              <a:t>Courts should consider ADOPTING the ABA Model Regulatory Objectives for the Provision of Legal Services. </a:t>
            </a:r>
            <a:endParaRPr lang="en-US" sz="2400" dirty="0">
              <a:latin typeface="Century Gothic" panose="020B0502020202020204" pitchFamily="34" charset="0"/>
            </a:endParaRPr>
          </a:p>
          <a:p>
            <a:pPr marL="342900" marR="0" lvl="0" indent="-342900">
              <a:lnSpc>
                <a:spcPct val="105000"/>
              </a:lnSpc>
              <a:spcBef>
                <a:spcPts val="0"/>
              </a:spcBef>
              <a:spcAft>
                <a:spcPts val="800"/>
              </a:spcAft>
              <a:buFont typeface="+mj-lt"/>
              <a:buAutoNum type="arabicPeriod"/>
            </a:pPr>
            <a:r>
              <a:rPr lang="en-US" sz="2400" dirty="0">
                <a:latin typeface="Century Gothic" panose="020B0502020202020204" pitchFamily="34" charset="0"/>
                <a:ea typeface="Times New Roman" panose="02020603050405020304" pitchFamily="18" charset="0"/>
              </a:rPr>
              <a:t>Courts should EXAMINE and, if they deem appropriate and beneficial to providing greater access to competent legal services, adopt rules and procedures for judicially authorized and regulated legal service providers. </a:t>
            </a:r>
            <a:endParaRPr lang="en-US" sz="2400" dirty="0">
              <a:latin typeface="Century Gothic" panose="020B0502020202020204" pitchFamily="34" charset="0"/>
            </a:endParaRPr>
          </a:p>
          <a:p>
            <a:pPr marL="342900" marR="0" lvl="0" indent="-342900">
              <a:lnSpc>
                <a:spcPct val="105000"/>
              </a:lnSpc>
              <a:spcBef>
                <a:spcPts val="0"/>
              </a:spcBef>
              <a:spcAft>
                <a:spcPts val="800"/>
              </a:spcAft>
              <a:buFont typeface="+mj-lt"/>
              <a:buAutoNum type="arabicPeriod"/>
            </a:pPr>
            <a:r>
              <a:rPr lang="en-US" sz="2400" dirty="0">
                <a:latin typeface="Century Gothic" panose="020B0502020202020204" pitchFamily="34" charset="0"/>
                <a:ea typeface="Times New Roman" panose="02020603050405020304" pitchFamily="18" charset="0"/>
              </a:rPr>
              <a:t>States should EXPLORE how legal services are delivered by entities that employ new technologies and internet based platforms and then assess the benefits and risks to the public associated with those services. </a:t>
            </a:r>
            <a:endParaRPr lang="en-US" sz="2400" dirty="0">
              <a:latin typeface="Century Gothic" panose="020B0502020202020204" pitchFamily="34" charset="0"/>
            </a:endParaRPr>
          </a:p>
          <a:p>
            <a:pPr marL="342900" marR="0" lvl="0" indent="-342900">
              <a:lnSpc>
                <a:spcPct val="105000"/>
              </a:lnSpc>
              <a:spcBef>
                <a:spcPts val="0"/>
              </a:spcBef>
              <a:spcAft>
                <a:spcPts val="800"/>
              </a:spcAft>
              <a:buFont typeface="+mj-lt"/>
              <a:buAutoNum type="arabicPeriod"/>
            </a:pPr>
            <a:r>
              <a:rPr lang="en-US" sz="2400" dirty="0">
                <a:latin typeface="Century Gothic" panose="020B0502020202020204" pitchFamily="34" charset="0"/>
                <a:ea typeface="Times New Roman" panose="02020603050405020304" pitchFamily="18" charset="0"/>
              </a:rPr>
              <a:t>Continued EXPLORATION of alternative business structures (ABS) will be useful and where ABS is allowed, evidence and data regarding the risks and benefits associated with these entities should be developed and assessed.</a:t>
            </a:r>
            <a:r>
              <a:rPr lang="en-US" dirty="0">
                <a:latin typeface="Arial" panose="020B0604020202020204" pitchFamily="34" charset="0"/>
                <a:ea typeface="Times New Roman" panose="02020603050405020304" pitchFamily="18" charset="0"/>
              </a:rPr>
              <a:t>     </a:t>
            </a:r>
            <a:endParaRPr lang="en-US" dirty="0">
              <a:effectLst/>
            </a:endParaRPr>
          </a:p>
        </p:txBody>
      </p:sp>
    </p:spTree>
    <p:extLst>
      <p:ext uri="{BB962C8B-B14F-4D97-AF65-F5344CB8AC3E}">
        <p14:creationId xmlns:p14="http://schemas.microsoft.com/office/powerpoint/2010/main" val="1476698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5272" y="3044279"/>
            <a:ext cx="10001456" cy="769441"/>
          </a:xfrm>
          <a:prstGeom prst="rect">
            <a:avLst/>
          </a:prstGeom>
        </p:spPr>
        <p:txBody>
          <a:bodyPr wrap="none">
            <a:spAutoFit/>
          </a:bodyPr>
          <a:lstStyle/>
          <a:p>
            <a:r>
              <a:rPr lang="en-US" sz="4400" dirty="0">
                <a:latin typeface="Century Gothic" panose="020B0502020202020204" pitchFamily="34" charset="0"/>
                <a:ea typeface="Calibri" panose="020F0502020204030204" pitchFamily="34" charset="0"/>
                <a:cs typeface="Times New Roman" panose="02020603050405020304" pitchFamily="18" charset="0"/>
              </a:rPr>
              <a:t>ADOPT          EXPLORE          EXAMINE</a:t>
            </a:r>
            <a:endParaRPr lang="en-US" sz="44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8616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1189" y="3044279"/>
            <a:ext cx="10089622" cy="769441"/>
          </a:xfrm>
          <a:prstGeom prst="rect">
            <a:avLst/>
          </a:prstGeom>
        </p:spPr>
        <p:txBody>
          <a:bodyPr wrap="none">
            <a:spAutoFit/>
          </a:bodyPr>
          <a:lstStyle/>
          <a:p>
            <a:r>
              <a:rPr lang="en-US" sz="4400" dirty="0">
                <a:latin typeface="Century Gothic" panose="020B0502020202020204" pitchFamily="34" charset="0"/>
                <a:ea typeface="Calibri" panose="020F0502020204030204" pitchFamily="34" charset="0"/>
                <a:cs typeface="Times New Roman" panose="02020603050405020304" pitchFamily="18" charset="0"/>
              </a:rPr>
              <a:t>THE CONVERSATION HAS </a:t>
            </a:r>
            <a:r>
              <a:rPr lang="en-US" sz="4400" dirty="0" smtClean="0">
                <a:latin typeface="Century Gothic" panose="020B0502020202020204" pitchFamily="34" charset="0"/>
                <a:ea typeface="Calibri" panose="020F0502020204030204" pitchFamily="34" charset="0"/>
                <a:cs typeface="Times New Roman" panose="02020603050405020304" pitchFamily="18" charset="0"/>
              </a:rPr>
              <a:t>CHANGED.</a:t>
            </a:r>
            <a:endParaRPr lang="en-US" sz="44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0518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48</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American Bar Association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Glassmeyer, Sarah</dc:creator>
  <cp:lastModifiedBy>Glassmeyer, Sarah</cp:lastModifiedBy>
  <cp:revision>5</cp:revision>
  <dcterms:created xsi:type="dcterms:W3CDTF">2017-03-30T16:36:39Z</dcterms:created>
  <dcterms:modified xsi:type="dcterms:W3CDTF">2017-04-03T13:28:06Z</dcterms:modified>
</cp:coreProperties>
</file>