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66" r:id="rId5"/>
    <p:sldId id="267" r:id="rId6"/>
    <p:sldId id="265" r:id="rId7"/>
    <p:sldId id="264" r:id="rId8"/>
    <p:sldId id="259" r:id="rId9"/>
    <p:sldId id="260" r:id="rId10"/>
    <p:sldId id="270" r:id="rId11"/>
    <p:sldId id="261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 varScale="1">
        <p:scale>
          <a:sx n="69" d="100"/>
          <a:sy n="69" d="100"/>
        </p:scale>
        <p:origin x="93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E316A-2744-45CC-85EF-1C996281A8CD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24DBC-7E73-446D-A8CA-CC01D36AE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051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E316A-2744-45CC-85EF-1C996281A8CD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24DBC-7E73-446D-A8CA-CC01D36AE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554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E316A-2744-45CC-85EF-1C996281A8CD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24DBC-7E73-446D-A8CA-CC01D36AE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779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E316A-2744-45CC-85EF-1C996281A8CD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24DBC-7E73-446D-A8CA-CC01D36AE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191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E316A-2744-45CC-85EF-1C996281A8CD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24DBC-7E73-446D-A8CA-CC01D36AE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263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E316A-2744-45CC-85EF-1C996281A8CD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24DBC-7E73-446D-A8CA-CC01D36AE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459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E316A-2744-45CC-85EF-1C996281A8CD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24DBC-7E73-446D-A8CA-CC01D36AE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238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E316A-2744-45CC-85EF-1C996281A8CD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24DBC-7E73-446D-A8CA-CC01D36AE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783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E316A-2744-45CC-85EF-1C996281A8CD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24DBC-7E73-446D-A8CA-CC01D36AE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575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E316A-2744-45CC-85EF-1C996281A8CD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24DBC-7E73-446D-A8CA-CC01D36AE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299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E316A-2744-45CC-85EF-1C996281A8CD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24DBC-7E73-446D-A8CA-CC01D36AE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362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E316A-2744-45CC-85EF-1C996281A8CD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24DBC-7E73-446D-A8CA-CC01D36AE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674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Getting to an LSP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Oliver R Goodenough</a:t>
            </a:r>
          </a:p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Vermont Law School,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CodeX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September 8, 2017</a:t>
            </a:r>
          </a:p>
        </p:txBody>
      </p:sp>
    </p:spTree>
    <p:extLst>
      <p:ext uri="{BB962C8B-B14F-4D97-AF65-F5344CB8AC3E}">
        <p14:creationId xmlns:p14="http://schemas.microsoft.com/office/powerpoint/2010/main" val="41685782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Many Thanks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Funder: Ewing Marion Kauffman Foundation</a:t>
            </a:r>
          </a:p>
          <a:p>
            <a:r>
              <a:rPr lang="en-US" dirty="0"/>
              <a:t>Host: </a:t>
            </a:r>
            <a:r>
              <a:rPr lang="en-US" dirty="0" err="1"/>
              <a:t>CodeX</a:t>
            </a:r>
            <a:r>
              <a:rPr lang="en-US" dirty="0"/>
              <a:t> Center for Legal Informatics</a:t>
            </a:r>
          </a:p>
          <a:p>
            <a:pPr lvl="1"/>
            <a:r>
              <a:rPr lang="en-US" dirty="0"/>
              <a:t>Roland Vogl and Susan Salkind</a:t>
            </a:r>
          </a:p>
          <a:p>
            <a:r>
              <a:rPr lang="en-US" dirty="0"/>
              <a:t>Planning Participants</a:t>
            </a:r>
          </a:p>
          <a:p>
            <a:pPr lvl="1"/>
            <a:r>
              <a:rPr lang="en-US" dirty="0"/>
              <a:t>Legal Technology Laboratory Initiative</a:t>
            </a:r>
          </a:p>
          <a:p>
            <a:pPr lvl="1"/>
            <a:r>
              <a:rPr lang="en-US" dirty="0"/>
              <a:t>Gruter Institute for Law and Behavioral Research</a:t>
            </a:r>
          </a:p>
          <a:p>
            <a:pPr lvl="1"/>
            <a:r>
              <a:rPr lang="en-US" dirty="0"/>
              <a:t>Office of Financial Research of the US Treasury</a:t>
            </a:r>
          </a:p>
          <a:p>
            <a:pPr lvl="1"/>
            <a:r>
              <a:rPr lang="en-US" dirty="0"/>
              <a:t>University of Colorado Law School</a:t>
            </a:r>
          </a:p>
          <a:p>
            <a:pPr lvl="1"/>
            <a:r>
              <a:rPr lang="en-US" dirty="0"/>
              <a:t>Vermont Law School – Student Helpers</a:t>
            </a:r>
          </a:p>
          <a:p>
            <a:r>
              <a:rPr lang="en-US" dirty="0"/>
              <a:t>All in attendance</a:t>
            </a:r>
          </a:p>
        </p:txBody>
      </p:sp>
    </p:spTree>
    <p:extLst>
      <p:ext uri="{BB962C8B-B14F-4D97-AF65-F5344CB8AC3E}">
        <p14:creationId xmlns:p14="http://schemas.microsoft.com/office/powerpoint/2010/main" val="7793058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4374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167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Welcome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153400" cy="55626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 select gathering</a:t>
            </a:r>
          </a:p>
          <a:p>
            <a:r>
              <a:rPr lang="en-US" dirty="0"/>
              <a:t>Many here leading experts in just the work we are envisioning</a:t>
            </a:r>
          </a:p>
          <a:p>
            <a:pPr lvl="1"/>
            <a:r>
              <a:rPr lang="en-US" dirty="0"/>
              <a:t>Have their own versions of aspects of this work</a:t>
            </a:r>
          </a:p>
          <a:p>
            <a:pPr lvl="1"/>
            <a:r>
              <a:rPr lang="en-US" dirty="0"/>
              <a:t>Attempt to have wide representation of constituencies</a:t>
            </a:r>
          </a:p>
          <a:p>
            <a:r>
              <a:rPr lang="en-US" dirty="0"/>
              <a:t>Program today is a starting point – not meant as an ending point</a:t>
            </a:r>
          </a:p>
          <a:p>
            <a:pPr lvl="1"/>
            <a:r>
              <a:rPr lang="en-US" dirty="0"/>
              <a:t>Look at the agenda: Three organized presentation blocks</a:t>
            </a:r>
          </a:p>
          <a:p>
            <a:r>
              <a:rPr lang="en-US" dirty="0"/>
              <a:t>Time for interaction and contribution: Moderator’s task in managing it</a:t>
            </a:r>
          </a:p>
          <a:p>
            <a:pPr lvl="1"/>
            <a:r>
              <a:rPr lang="en-US" dirty="0"/>
              <a:t>Challenge of distance participants</a:t>
            </a:r>
          </a:p>
        </p:txBody>
      </p:sp>
    </p:spTree>
    <p:extLst>
      <p:ext uri="{BB962C8B-B14F-4D97-AF65-F5344CB8AC3E}">
        <p14:creationId xmlns:p14="http://schemas.microsoft.com/office/powerpoint/2010/main" val="2327002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What: The LSP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To make law </a:t>
            </a:r>
            <a:r>
              <a:rPr lang="en-US" i="1" dirty="0"/>
              <a:t>machine</a:t>
            </a:r>
            <a:r>
              <a:rPr lang="en-US" dirty="0"/>
              <a:t> computable, we need a widely shared, capable LEGAL SPECIFICATION PROTOCOL</a:t>
            </a:r>
          </a:p>
          <a:p>
            <a:r>
              <a:rPr lang="en-US" dirty="0"/>
              <a:t>Get beyond the AOL/Dial Up phase – Like the Internet Protocol</a:t>
            </a:r>
          </a:p>
          <a:p>
            <a:r>
              <a:rPr lang="en-US" dirty="0"/>
              <a:t>A standard capable of supporting </a:t>
            </a:r>
            <a:r>
              <a:rPr lang="en-US" b="1" dirty="0"/>
              <a:t>smart contracting</a:t>
            </a:r>
            <a:r>
              <a:rPr lang="en-US" dirty="0"/>
              <a:t>, and beyond: FinTech, </a:t>
            </a:r>
            <a:r>
              <a:rPr lang="en-US" dirty="0" err="1"/>
              <a:t>RegTech</a:t>
            </a:r>
            <a:r>
              <a:rPr lang="en-US" dirty="0"/>
              <a:t>, </a:t>
            </a:r>
            <a:r>
              <a:rPr lang="en-US" dirty="0" err="1"/>
              <a:t>GovTech</a:t>
            </a:r>
            <a:r>
              <a:rPr lang="en-US" dirty="0"/>
              <a:t>, etc.</a:t>
            </a:r>
          </a:p>
          <a:p>
            <a:r>
              <a:rPr lang="en-US" dirty="0"/>
              <a:t>Very significant possible efficiency gains, extension of rule of law, access to justice,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770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Shared standard for representing, processing, and communicating the information and logic of legal formulations and processes</a:t>
            </a:r>
          </a:p>
          <a:p>
            <a:r>
              <a:rPr lang="en-US" dirty="0"/>
              <a:t>Should allow many implementations, but that can work with each other – e.g. Internet</a:t>
            </a:r>
          </a:p>
          <a:p>
            <a:r>
              <a:rPr lang="en-US" dirty="0"/>
              <a:t>Not a language, not a platform, not a service, but the building blocks of those</a:t>
            </a:r>
          </a:p>
          <a:p>
            <a:r>
              <a:rPr lang="en-US" dirty="0"/>
              <a:t>Build a more complete definition as we go forward – Harry Surden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39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Contracts: A Good Starting Point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Benefits:</a:t>
            </a:r>
          </a:p>
          <a:p>
            <a:pPr lvl="1"/>
            <a:r>
              <a:rPr lang="en-US" dirty="0"/>
              <a:t>Importance to Law</a:t>
            </a:r>
          </a:p>
          <a:p>
            <a:pPr lvl="1"/>
            <a:r>
              <a:rPr lang="en-US" dirty="0"/>
              <a:t>Tractable Size</a:t>
            </a:r>
          </a:p>
          <a:p>
            <a:pPr lvl="1"/>
            <a:r>
              <a:rPr lang="en-US" dirty="0"/>
              <a:t>Private Field 1: Private actors can move more quickly that govt., fewer coordination problems</a:t>
            </a:r>
          </a:p>
          <a:p>
            <a:pPr lvl="1"/>
            <a:r>
              <a:rPr lang="en-US" dirty="0"/>
              <a:t>Private Field 2: Benefits give incentives</a:t>
            </a:r>
          </a:p>
          <a:p>
            <a:pPr lvl="1"/>
            <a:r>
              <a:rPr lang="en-US" dirty="0"/>
              <a:t>Many of us already working on it</a:t>
            </a:r>
          </a:p>
          <a:p>
            <a:r>
              <a:rPr lang="en-US" dirty="0"/>
              <a:t>Keep in mind the bigger project</a:t>
            </a:r>
          </a:p>
          <a:p>
            <a:pPr lvl="1"/>
            <a:r>
              <a:rPr lang="en-US" dirty="0"/>
              <a:t>Solving contracts gets most of the elements needed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237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Why not Already?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LSP vision is not novel – and pieces of it exist</a:t>
            </a:r>
          </a:p>
          <a:p>
            <a:pPr lvl="1"/>
            <a:r>
              <a:rPr lang="en-US" dirty="0"/>
              <a:t>Many in this room; </a:t>
            </a:r>
            <a:r>
              <a:rPr lang="en-US" dirty="0" err="1"/>
              <a:t>Meng</a:t>
            </a:r>
            <a:r>
              <a:rPr lang="en-US" dirty="0"/>
              <a:t> Wong in the afternoon</a:t>
            </a:r>
          </a:p>
          <a:p>
            <a:r>
              <a:rPr lang="en-US" dirty="0"/>
              <a:t>Input and Data (for example)</a:t>
            </a:r>
          </a:p>
          <a:p>
            <a:pPr lvl="1"/>
            <a:r>
              <a:rPr lang="en-US" dirty="0"/>
              <a:t>Bluebook (natural language)</a:t>
            </a:r>
          </a:p>
          <a:p>
            <a:pPr lvl="1"/>
            <a:r>
              <a:rPr lang="en-US" dirty="0"/>
              <a:t>Search approaches</a:t>
            </a:r>
          </a:p>
          <a:p>
            <a:pPr lvl="1"/>
            <a:r>
              <a:rPr lang="en-US" dirty="0"/>
              <a:t>Legal and Court XML - OASIS</a:t>
            </a:r>
          </a:p>
          <a:p>
            <a:pPr lvl="1"/>
            <a:r>
              <a:rPr lang="en-US" dirty="0"/>
              <a:t>FIBO and XBRL for finance</a:t>
            </a:r>
          </a:p>
          <a:p>
            <a:r>
              <a:rPr lang="en-US" dirty="0"/>
              <a:t>Programming Approaches (for example)</a:t>
            </a:r>
          </a:p>
          <a:p>
            <a:pPr lvl="1"/>
            <a:r>
              <a:rPr lang="en-US" dirty="0"/>
              <a:t>A2J Author – but output words</a:t>
            </a:r>
          </a:p>
          <a:p>
            <a:pPr lvl="1"/>
            <a:r>
              <a:rPr lang="en-US" dirty="0"/>
              <a:t>Solidity – but so far relatively limited applications</a:t>
            </a:r>
          </a:p>
          <a:p>
            <a:pPr lvl="1"/>
            <a:r>
              <a:rPr lang="en-US" dirty="0" err="1"/>
              <a:t>Neota</a:t>
            </a:r>
            <a:r>
              <a:rPr lang="en-US" dirty="0"/>
              <a:t>, </a:t>
            </a:r>
            <a:r>
              <a:rPr lang="en-US" dirty="0" err="1"/>
              <a:t>Exari</a:t>
            </a:r>
            <a:r>
              <a:rPr lang="en-US" dirty="0"/>
              <a:t>, e-Government Companies, Workflow, etc.</a:t>
            </a:r>
          </a:p>
          <a:p>
            <a:r>
              <a:rPr lang="en-US" dirty="0"/>
              <a:t>Apologies to those not mentioned</a:t>
            </a:r>
          </a:p>
        </p:txBody>
      </p:sp>
    </p:spTree>
    <p:extLst>
      <p:ext uri="{BB962C8B-B14F-4D97-AF65-F5344CB8AC3E}">
        <p14:creationId xmlns:p14="http://schemas.microsoft.com/office/powerpoint/2010/main" val="61747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Three Layers of Challenge (At Least)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Technology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The hackathon fallacy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NASA and the Moon</a:t>
            </a:r>
          </a:p>
          <a:p>
            <a:r>
              <a:rPr lang="en-US" dirty="0">
                <a:solidFill>
                  <a:prstClr val="black"/>
                </a:solidFill>
              </a:rPr>
              <a:t>Anticipation and Generativity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Internet protocol vs Minitel</a:t>
            </a:r>
          </a:p>
          <a:p>
            <a:r>
              <a:rPr lang="en-US" dirty="0">
                <a:solidFill>
                  <a:prstClr val="black"/>
                </a:solidFill>
              </a:rPr>
              <a:t>Coordination and Acceptance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Many standards – add another?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Interoperability and legacy friendly</a:t>
            </a:r>
          </a:p>
        </p:txBody>
      </p:sp>
    </p:spTree>
    <p:extLst>
      <p:ext uri="{BB962C8B-B14F-4D97-AF65-F5344CB8AC3E}">
        <p14:creationId xmlns:p14="http://schemas.microsoft.com/office/powerpoint/2010/main" val="3400834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How: The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 together to solve all of these layers</a:t>
            </a:r>
          </a:p>
          <a:p>
            <a:pPr lvl="1"/>
            <a:r>
              <a:rPr lang="en-US" dirty="0"/>
              <a:t>Will require openness to other solutions</a:t>
            </a:r>
          </a:p>
          <a:p>
            <a:pPr lvl="1"/>
            <a:r>
              <a:rPr lang="en-US" dirty="0"/>
              <a:t>Keeping the many goals in mind</a:t>
            </a:r>
          </a:p>
          <a:p>
            <a:r>
              <a:rPr lang="en-US" dirty="0"/>
              <a:t>Exercise</a:t>
            </a:r>
          </a:p>
          <a:p>
            <a:pPr lvl="1"/>
            <a:r>
              <a:rPr lang="en-US" dirty="0"/>
              <a:t>Bring your best idea to the table and …</a:t>
            </a:r>
          </a:p>
          <a:p>
            <a:r>
              <a:rPr lang="en-US" dirty="0"/>
              <a:t>Iterative</a:t>
            </a:r>
          </a:p>
          <a:p>
            <a:pPr lvl="1"/>
            <a:r>
              <a:rPr lang="en-US" dirty="0"/>
              <a:t>Patience and persistence</a:t>
            </a:r>
          </a:p>
          <a:p>
            <a:r>
              <a:rPr lang="en-US" dirty="0"/>
              <a:t>Keeping an eye o</a:t>
            </a:r>
          </a:p>
        </p:txBody>
      </p:sp>
    </p:spTree>
    <p:extLst>
      <p:ext uri="{BB962C8B-B14F-4D97-AF65-F5344CB8AC3E}">
        <p14:creationId xmlns:p14="http://schemas.microsoft.com/office/powerpoint/2010/main" val="28492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Goals for This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1534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Working approaches on substance</a:t>
            </a:r>
          </a:p>
          <a:p>
            <a:pPr lvl="1"/>
            <a:r>
              <a:rPr lang="en-US" dirty="0"/>
              <a:t>Important technical topics and elements defined – “stack”</a:t>
            </a:r>
          </a:p>
          <a:p>
            <a:pPr lvl="1"/>
            <a:r>
              <a:rPr lang="en-US" dirty="0"/>
              <a:t>Important goals defined – interoperability, generativity, open, etc.</a:t>
            </a:r>
          </a:p>
          <a:p>
            <a:r>
              <a:rPr lang="en-US" dirty="0"/>
              <a:t> Working approach to the process</a:t>
            </a:r>
          </a:p>
          <a:p>
            <a:pPr lvl="1"/>
            <a:r>
              <a:rPr lang="en-US" dirty="0"/>
              <a:t>Next steps: working groups, plenary meeting</a:t>
            </a:r>
          </a:p>
          <a:p>
            <a:pPr lvl="1"/>
            <a:r>
              <a:rPr lang="en-US" dirty="0"/>
              <a:t>Funding, resources</a:t>
            </a:r>
          </a:p>
          <a:p>
            <a:pPr lvl="1"/>
            <a:r>
              <a:rPr lang="en-US" dirty="0"/>
              <a:t>“Governance” – Town meeting? Organizing Committee? </a:t>
            </a:r>
          </a:p>
          <a:p>
            <a:pPr lvl="1"/>
            <a:r>
              <a:rPr lang="en-US" dirty="0"/>
              <a:t>Role of standards organizations?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485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875</TotalTime>
  <Words>560</Words>
  <Application>Microsoft Office PowerPoint</Application>
  <PresentationFormat>On-screen Show (4:3)</PresentationFormat>
  <Paragraphs>83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Getting to an LSP</vt:lpstr>
      <vt:lpstr>Welcome </vt:lpstr>
      <vt:lpstr>What: The LSP</vt:lpstr>
      <vt:lpstr>Protocol</vt:lpstr>
      <vt:lpstr>Contracts: A Good Starting Point</vt:lpstr>
      <vt:lpstr>Why not Already?</vt:lpstr>
      <vt:lpstr>Three Layers of Challenge (At Least)</vt:lpstr>
      <vt:lpstr>How: The Process</vt:lpstr>
      <vt:lpstr>Goals for This Meeting</vt:lpstr>
      <vt:lpstr>Many Thanks</vt:lpstr>
      <vt:lpstr>PowerPoint Presentation</vt:lpstr>
      <vt:lpstr>PowerPoint Presentation</vt:lpstr>
    </vt:vector>
  </TitlesOfParts>
  <Company>Vermont Law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Oliver Goodenough</dc:creator>
  <cp:lastModifiedBy>Susan</cp:lastModifiedBy>
  <cp:revision>8</cp:revision>
  <dcterms:created xsi:type="dcterms:W3CDTF">2017-09-07T22:48:19Z</dcterms:created>
  <dcterms:modified xsi:type="dcterms:W3CDTF">2017-09-08T15:16:10Z</dcterms:modified>
</cp:coreProperties>
</file>