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335" autoAdjust="0"/>
  </p:normalViewPr>
  <p:slideViewPr>
    <p:cSldViewPr snapToGrid="0">
      <p:cViewPr>
        <p:scale>
          <a:sx n="69" d="100"/>
          <a:sy n="69" d="100"/>
        </p:scale>
        <p:origin x="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5C99-DCC6-4D7A-BC25-8CCE72E20D9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3D32B-D678-4440-8A5F-050B7B40C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7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Benchmarking, then roadmapping (not a roadmap; vision and current, phases)</a:t>
            </a:r>
          </a:p>
          <a:p>
            <a:r>
              <a:rPr lang="en-US" dirty="0"/>
              <a:t>Perhaps easier to envision problem/solution than broader forces outside of the tech</a:t>
            </a:r>
          </a:p>
          <a:p>
            <a:r>
              <a:rPr lang="en-US" dirty="0"/>
              <a:t>One of many models and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D32B-D678-4440-8A5F-050B7B40CA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Stating the obvious but sometimes reminders help when tech is rightfully the focus</a:t>
            </a:r>
          </a:p>
          <a:p>
            <a:r>
              <a:rPr lang="en-US" dirty="0"/>
              <a:t>Perhaps can unite behind some of these. Common understanding of where we are and where we need to be on these fronts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D32B-D678-4440-8A5F-050B7B40CA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6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ADFB-5014-4C95-B8BC-8A9D21FD5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9973E-45CF-4ED5-AF0B-B437A226E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BA22A-0819-44B0-BAAD-FC09C8F0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0EDF5-CCE9-463E-BFD7-B52DE002C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EC12C-1081-4F7B-9E70-96352230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888E-141A-4F6D-BD1C-C8771CEF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B42F0-4162-416C-B200-030E9B1E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57FC5-36C5-4B36-A927-19CC7944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921B-B6A2-40B4-B580-F2E081DB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6E0FC-6390-4C4F-842D-17FE1FBB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A15F17-D7FA-4C2F-AE1D-4D80AA632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19564-DB15-4BE0-9997-003932665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A0502-87B5-43D2-8B9E-47AAC25C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D0A41-A661-4371-9278-D8655159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FD2C7-A291-4EB7-B77B-1AB02619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9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A1A7-038E-4A45-9C51-EE1498553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D15-22C8-434E-8C62-9D6227A4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11B8A-0D5C-4610-A139-920BF9A3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F844-B03D-41D9-921B-021DCD24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51B5-7C98-494B-85EA-7953A409E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54E3-C7F0-4238-AD37-1CEFBF1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06020-4EBC-4836-8041-C0477C402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EF5D5-CFC6-4E55-98C6-2A30B9D0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599A-DD2E-4EF5-A077-633BCC82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5F9F-3E93-434B-A211-41324BD7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0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B7CD-6485-4286-A089-5F7ED4CD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31F7-CAC3-408F-A7FC-601558321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6DA97-BFBB-431A-A001-1653E0C99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F750C-438E-4032-B712-AD9BE700A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BD5A4-23F3-4B4F-8225-617284F2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C5375-7325-4504-A653-D506BD56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1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60A8-DE08-4FC0-B570-6D1B8411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B8458-7FF4-414E-97B4-8438D64F5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C247D-F93C-4431-AA65-A52DD1E8B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9530AD-A8BC-40F5-A5F2-FD3F11C6E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3F360-85B0-4AFD-9266-6A9030C49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D8004-1CEA-4C83-ADA8-CBAD1804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EBA75-BDFA-461C-88FE-5D09F932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96DD8A-929D-4288-982D-2F8FDACD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1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E740-BC49-4577-9334-AF0A5C51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14F91-C75B-4638-B890-A591E35D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41602-AC12-4600-9D16-9B0657A4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3BE02-ACCC-46C2-BADF-D0E31A32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9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410AC-0A1B-42F0-B18B-72A971FA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49A89-F998-4126-B7E8-4FE190E9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325E-9911-4D21-8519-0D35C9B1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2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24E8-252B-4815-9892-C32AF4D8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5BEA-98E8-4F82-A7B8-4575A80D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3066B-5F64-4C4E-9863-5393A1DD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46B26-09FF-4B01-9B7F-E6730D6A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5F74A-68BC-4E75-B389-419F34E4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0C61-55E5-43FC-A3E3-BD61413D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84AA-3EC1-4AFA-83BB-48E13BE4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4697E-4398-41FA-802A-053A58CED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4CDEC-C968-4DE3-9BC7-5CBFF7523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0FD2F-DC16-4AF6-83AE-C19C6026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9455-ADA0-4BD8-8EF3-AD27A27E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332DC-F91F-4A99-8DE7-F455D982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1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4FE22F-F35A-4683-B65B-0A5E69A2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3D39E-044E-4289-A8C0-FC94E2C4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1A74-F8B6-43E2-BFD1-B875DAAF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FFB2-1AA9-4346-AA33-69472CF65217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5BEA8-67AE-4062-AC1F-D8BD41CC1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CE515-5726-4FBB-AA8D-74B796FBF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0F8C-0034-45D9-8E0E-3CC804453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0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087F-ADC5-4E3D-80A4-F10191720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b="1" dirty="0"/>
              <a:t>Legal Specification Maturity Model</a:t>
            </a:r>
            <a:br>
              <a:rPr lang="en-US" sz="2200" dirty="0"/>
            </a:br>
            <a:r>
              <a:rPr lang="en-US" sz="2200" dirty="0"/>
              <a:t>Focus on Computable Contracts (“CompK”)</a:t>
            </a:r>
            <a:br>
              <a:rPr lang="en-US" sz="2200" dirty="0"/>
            </a:br>
            <a:r>
              <a:rPr lang="en-US" sz="2200" dirty="0">
                <a:solidFill>
                  <a:srgbClr val="FF0000"/>
                </a:solidFill>
              </a:rPr>
              <a:t>RED = sample/placeholder text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AD3693-441A-4481-89F5-CC7E5C2C4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627238"/>
              </p:ext>
            </p:extLst>
          </p:nvPr>
        </p:nvGraphicFramePr>
        <p:xfrm>
          <a:off x="831273" y="1825625"/>
          <a:ext cx="10522527" cy="443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047">
                  <a:extLst>
                    <a:ext uri="{9D8B030D-6E8A-4147-A177-3AD203B41FA5}">
                      <a16:colId xmlns:a16="http://schemas.microsoft.com/office/drawing/2014/main" val="12852604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776135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74678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07658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64291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Dimensions/</a:t>
                      </a:r>
                      <a:br>
                        <a:rPr lang="en-US" dirty="0"/>
                      </a:br>
                      <a:r>
                        <a:rPr lang="en-US" dirty="0"/>
                        <a:t>Sub-dimensions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1</a:t>
                      </a:r>
                    </a:p>
                    <a:p>
                      <a:pPr algn="ctr"/>
                      <a:r>
                        <a:rPr lang="en-US" dirty="0"/>
                        <a:t>(Current State)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2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3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4</a:t>
                      </a:r>
                    </a:p>
                    <a:p>
                      <a:pPr algn="ctr"/>
                      <a:r>
                        <a:rPr lang="en-US" dirty="0"/>
                        <a:t>(Ideal State)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90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“Dial-up” phase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Transition</a:t>
                      </a: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Full LSP CompK implementation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693930"/>
                  </a:ext>
                </a:extLst>
              </a:tr>
              <a:tr h="754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Self-regulation w/fragmented, siloed acceptance of standards and best practices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Engagement in cross-industry collaboration and standardization; Initial API and connectivity build-out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Compliance with cross-industry standards and best practices, including standardized processes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Integration of existing and legacy standards into a mutually intelligible framework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7825274"/>
                  </a:ext>
                </a:extLst>
              </a:tr>
              <a:tr h="5242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Domain-specific; insufficient interdisciplinary; closed, proprietary systems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Interdisciplinary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Open systems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high-quality, open-source software tools for public to easily create and implement computable contracts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64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890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66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94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47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2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E519-9775-4265-A0BF-CF56862D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Dimensions/sub-dimensions: </a:t>
            </a:r>
            <a:br>
              <a:rPr lang="en-US" b="1" dirty="0"/>
            </a:br>
            <a:r>
              <a:rPr lang="en-US" b="1" dirty="0"/>
              <a:t>the whole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40423-90D2-45A1-BECC-FCB2E2E4D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Users: Who are the key users and most compelling use cases? Who has and hasn’t engaged – and why?</a:t>
            </a:r>
          </a:p>
          <a:p>
            <a:pPr lvl="0"/>
            <a:r>
              <a:rPr lang="en-US" dirty="0"/>
              <a:t>Strategy: ecosystem; business models, finance &amp; investment; markets/segments (enterprise, firm, individual, govt (RaaP), judicial/courts)</a:t>
            </a:r>
          </a:p>
          <a:p>
            <a:pPr lvl="0"/>
            <a:r>
              <a:rPr lang="en-US" dirty="0"/>
              <a:t>Operational: what support is there – and why?  Resources, processes, services, change management and continuous innovation</a:t>
            </a:r>
          </a:p>
          <a:p>
            <a:r>
              <a:rPr lang="en-US" dirty="0"/>
              <a:t>Culture/Governance: leadership, participants, incentives, etc. What are the existing structures? What are the forces that must change to support the vision?</a:t>
            </a:r>
          </a:p>
          <a:p>
            <a:r>
              <a:rPr lang="en-US" dirty="0"/>
              <a:t>Technology (architecture, APIs, data/security, etc.)</a:t>
            </a:r>
          </a:p>
        </p:txBody>
      </p:sp>
    </p:spTree>
    <p:extLst>
      <p:ext uri="{BB962C8B-B14F-4D97-AF65-F5344CB8AC3E}">
        <p14:creationId xmlns:p14="http://schemas.microsoft.com/office/powerpoint/2010/main" val="349669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300</Words>
  <Application>Microsoft Office PowerPoint</Application>
  <PresentationFormat>Widescreen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Legal Specification Maturity Model Focus on Computable Contracts (“CompK”) RED = sample/placeholder text</vt:lpstr>
      <vt:lpstr>Dimensions/sub-dimensions:  the whole picture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30</cp:revision>
  <dcterms:created xsi:type="dcterms:W3CDTF">2017-09-07T15:50:31Z</dcterms:created>
  <dcterms:modified xsi:type="dcterms:W3CDTF">2017-09-07T19:57:23Z</dcterms:modified>
</cp:coreProperties>
</file>