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
  </p:notesMasterIdLst>
  <p:sldIdLst>
    <p:sldId id="256" r:id="rId4"/>
  </p:sldIdLst>
  <p:sldSz cx="43891200" cy="32918400"/>
  <p:notesSz cx="7023100" cy="93091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Arial" charset="0"/>
      </a:defRPr>
    </a:lvl1pPr>
    <a:lvl2pPr marL="457200" algn="l" rtl="0" fontAlgn="base">
      <a:spcBef>
        <a:spcPct val="0"/>
      </a:spcBef>
      <a:spcAft>
        <a:spcPct val="0"/>
      </a:spcAft>
      <a:defRPr sz="2900" kern="1200">
        <a:solidFill>
          <a:schemeClr val="tx1"/>
        </a:solidFill>
        <a:latin typeface="Arial Narrow" pitchFamily="34" charset="0"/>
        <a:ea typeface="+mn-ea"/>
        <a:cs typeface="Arial" charset="0"/>
      </a:defRPr>
    </a:lvl2pPr>
    <a:lvl3pPr marL="914400" algn="l" rtl="0" fontAlgn="base">
      <a:spcBef>
        <a:spcPct val="0"/>
      </a:spcBef>
      <a:spcAft>
        <a:spcPct val="0"/>
      </a:spcAft>
      <a:defRPr sz="2900" kern="1200">
        <a:solidFill>
          <a:schemeClr val="tx1"/>
        </a:solidFill>
        <a:latin typeface="Arial Narrow" pitchFamily="34" charset="0"/>
        <a:ea typeface="+mn-ea"/>
        <a:cs typeface="Arial" charset="0"/>
      </a:defRPr>
    </a:lvl3pPr>
    <a:lvl4pPr marL="1371600" algn="l" rtl="0" fontAlgn="base">
      <a:spcBef>
        <a:spcPct val="0"/>
      </a:spcBef>
      <a:spcAft>
        <a:spcPct val="0"/>
      </a:spcAft>
      <a:defRPr sz="2900" kern="1200">
        <a:solidFill>
          <a:schemeClr val="tx1"/>
        </a:solidFill>
        <a:latin typeface="Arial Narrow" pitchFamily="34" charset="0"/>
        <a:ea typeface="+mn-ea"/>
        <a:cs typeface="Arial" charset="0"/>
      </a:defRPr>
    </a:lvl4pPr>
    <a:lvl5pPr marL="1828800" algn="l" rtl="0" fontAlgn="base">
      <a:spcBef>
        <a:spcPct val="0"/>
      </a:spcBef>
      <a:spcAft>
        <a:spcPct val="0"/>
      </a:spcAft>
      <a:defRPr sz="2900" kern="1200">
        <a:solidFill>
          <a:schemeClr val="tx1"/>
        </a:solidFill>
        <a:latin typeface="Arial Narrow" pitchFamily="34" charset="0"/>
        <a:ea typeface="+mn-ea"/>
        <a:cs typeface="Arial" charset="0"/>
      </a:defRPr>
    </a:lvl5pPr>
    <a:lvl6pPr marL="2286000" algn="l" defTabSz="914400" rtl="0" eaLnBrk="1" latinLnBrk="0" hangingPunct="1">
      <a:defRPr sz="2900" kern="1200">
        <a:solidFill>
          <a:schemeClr val="tx1"/>
        </a:solidFill>
        <a:latin typeface="Arial Narrow" pitchFamily="34" charset="0"/>
        <a:ea typeface="+mn-ea"/>
        <a:cs typeface="Arial" charset="0"/>
      </a:defRPr>
    </a:lvl6pPr>
    <a:lvl7pPr marL="2743200" algn="l" defTabSz="914400" rtl="0" eaLnBrk="1" latinLnBrk="0" hangingPunct="1">
      <a:defRPr sz="2900" kern="1200">
        <a:solidFill>
          <a:schemeClr val="tx1"/>
        </a:solidFill>
        <a:latin typeface="Arial Narrow" pitchFamily="34" charset="0"/>
        <a:ea typeface="+mn-ea"/>
        <a:cs typeface="Arial" charset="0"/>
      </a:defRPr>
    </a:lvl7pPr>
    <a:lvl8pPr marL="3200400" algn="l" defTabSz="914400" rtl="0" eaLnBrk="1" latinLnBrk="0" hangingPunct="1">
      <a:defRPr sz="2900" kern="1200">
        <a:solidFill>
          <a:schemeClr val="tx1"/>
        </a:solidFill>
        <a:latin typeface="Arial Narrow" pitchFamily="34" charset="0"/>
        <a:ea typeface="+mn-ea"/>
        <a:cs typeface="Arial" charset="0"/>
      </a:defRPr>
    </a:lvl8pPr>
    <a:lvl9pPr marL="3657600" algn="l" defTabSz="914400" rtl="0" eaLnBrk="1" latinLnBrk="0" hangingPunct="1">
      <a:defRPr sz="2900"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3552">
          <p15:clr>
            <a:srgbClr val="A4A3A4"/>
          </p15:clr>
        </p15:guide>
        <p15:guide id="2" orient="horz" pos="20285">
          <p15:clr>
            <a:srgbClr val="A4A3A4"/>
          </p15:clr>
        </p15:guide>
        <p15:guide id="3" pos="437">
          <p15:clr>
            <a:srgbClr val="A4A3A4"/>
          </p15:clr>
        </p15:guide>
        <p15:guide id="4" pos="6725">
          <p15:clr>
            <a:srgbClr val="A4A3A4"/>
          </p15:clr>
        </p15:guide>
        <p15:guide id="5" pos="7238">
          <p15:clr>
            <a:srgbClr val="A4A3A4"/>
          </p15:clr>
        </p15:guide>
        <p15:guide id="6" pos="13526">
          <p15:clr>
            <a:srgbClr val="A4A3A4"/>
          </p15:clr>
        </p15:guide>
        <p15:guide id="7" pos="14030">
          <p15:clr>
            <a:srgbClr val="A4A3A4"/>
          </p15:clr>
        </p15:guide>
        <p15:guide id="8" pos="20318">
          <p15:clr>
            <a:srgbClr val="A4A3A4"/>
          </p15:clr>
        </p15:guide>
        <p15:guide id="9" pos="20880" userDrawn="1">
          <p15:clr>
            <a:srgbClr val="A4A3A4"/>
          </p15:clr>
        </p15:guide>
        <p15:guide id="10" pos="271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00"/>
    <a:srgbClr val="009900"/>
    <a:srgbClr val="0066FF"/>
    <a:srgbClr val="FFE600"/>
    <a:srgbClr val="CC0033"/>
    <a:srgbClr val="33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0000" autoAdjust="0"/>
    <p:restoredTop sz="94994" autoAdjust="0"/>
  </p:normalViewPr>
  <p:slideViewPr>
    <p:cSldViewPr snapToGrid="0" snapToObjects="1">
      <p:cViewPr varScale="1">
        <p:scale>
          <a:sx n="27" d="100"/>
          <a:sy n="27" d="100"/>
        </p:scale>
        <p:origin x="1616" y="224"/>
      </p:cViewPr>
      <p:guideLst>
        <p:guide orient="horz" pos="3552"/>
        <p:guide orient="horz" pos="20285"/>
        <p:guide pos="437"/>
        <p:guide pos="6725"/>
        <p:guide pos="7238"/>
        <p:guide pos="13526"/>
        <p:guide pos="14030"/>
        <p:guide pos="20318"/>
        <p:guide pos="20880"/>
        <p:guide pos="27125"/>
      </p:guideLst>
    </p:cSldViewPr>
  </p:slid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theme" Target="theme/theme1.xml" Id="rId8" /><Relationship Type="http://schemas.openxmlformats.org/officeDocument/2006/relationships/viewProps" Target="viewProps.xml" Id="rId7" /><Relationship Type="http://schemas.openxmlformats.org/officeDocument/2006/relationships/slideMaster" Target="slideMasters/slideMaster1.xml" Id="rId1" /><Relationship Type="http://schemas.openxmlformats.org/officeDocument/2006/relationships/presProps" Target="presProps.xml" Id="rId6" /><Relationship Type="http://schemas.openxmlformats.org/officeDocument/2006/relationships/notesMaster" Target="notesMasters/notesMaster1.xml" Id="rId5" /><Relationship Type="http://schemas.openxmlformats.org/officeDocument/2006/relationships/slide" Target="slides/slide1.xml" Id="rId4" /><Relationship Type="http://schemas.openxmlformats.org/officeDocument/2006/relationships/tableStyles" Target="tableStyles.xml" Id="rId9" /></Relationships>
</file>

<file path=ppt/charts/_rels/chart1.xml.rels><?xml version="1.0" encoding="UTF-8" standalone="yes"?>
<Relationships xmlns="http://schemas.openxmlformats.org/package/2006/relationships"><Relationship Id="rId3" Type="http://schemas.openxmlformats.org/officeDocument/2006/relationships/oleObject" Target="file:////Users\bernardchao\Library\Containers\com.apple.mail\Data\Library\Mail%20Downloads\A6BB78A3-5D3E-4A73-91E6-B8D120AB3D21\listSecVa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bernardchao\Library\Containers\com.apple.mail\Data\Library\Mail%20Downloads\141B12A7-7E60-49A6-8C6C-B21A02B418C2\listCamVal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bernardchao\Library\Containers\com.apple.mail\Data\Library\Mail%20Downloads\8C762B6C-8AA9-4649-9990-6DE20BFDBCB3\listStoVal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SECURITY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FAI</c:v>
          </c:tx>
          <c:spPr>
            <a:solidFill>
              <a:srgbClr val="FF0000"/>
            </a:solidFill>
            <a:ln>
              <a:noFill/>
            </a:ln>
            <a:effectLst/>
          </c:spPr>
          <c:invertIfNegative val="0"/>
          <c:cat>
            <c:numRef>
              <c:f>Sheet1!$A$2:$A$24</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numCache>
            </c:numRef>
          </c:cat>
          <c:val>
            <c:numRef>
              <c:f>Sheet1!$C$2:$C$24</c:f>
              <c:numCache>
                <c:formatCode>0.0%</c:formatCode>
                <c:ptCount val="23"/>
                <c:pt idx="0">
                  <c:v>1.6528925619834711E-2</c:v>
                </c:pt>
                <c:pt idx="1">
                  <c:v>0.14049586776859505</c:v>
                </c:pt>
                <c:pt idx="2">
                  <c:v>0.12121212121212122</c:v>
                </c:pt>
                <c:pt idx="3">
                  <c:v>4.9586776859504134E-2</c:v>
                </c:pt>
                <c:pt idx="4">
                  <c:v>6.3360881542699726E-2</c:v>
                </c:pt>
                <c:pt idx="5">
                  <c:v>7.43801652892562E-2</c:v>
                </c:pt>
                <c:pt idx="6">
                  <c:v>4.1322314049586778E-2</c:v>
                </c:pt>
                <c:pt idx="7">
                  <c:v>8.2644628099173556E-3</c:v>
                </c:pt>
                <c:pt idx="8">
                  <c:v>3.5812672176308541E-2</c:v>
                </c:pt>
                <c:pt idx="9">
                  <c:v>8.2644628099173556E-3</c:v>
                </c:pt>
                <c:pt idx="10">
                  <c:v>0.15426997245179064</c:v>
                </c:pt>
                <c:pt idx="11">
                  <c:v>2.2038567493112948E-2</c:v>
                </c:pt>
                <c:pt idx="12">
                  <c:v>2.2038567493112948E-2</c:v>
                </c:pt>
                <c:pt idx="13">
                  <c:v>8.2644628099173556E-3</c:v>
                </c:pt>
                <c:pt idx="14">
                  <c:v>1.3774104683195593E-2</c:v>
                </c:pt>
                <c:pt idx="15">
                  <c:v>3.3057851239669422E-2</c:v>
                </c:pt>
                <c:pt idx="16">
                  <c:v>8.2644628099173556E-3</c:v>
                </c:pt>
                <c:pt idx="17">
                  <c:v>0</c:v>
                </c:pt>
                <c:pt idx="18">
                  <c:v>1.3774104683195593E-2</c:v>
                </c:pt>
                <c:pt idx="19">
                  <c:v>0</c:v>
                </c:pt>
                <c:pt idx="20">
                  <c:v>0.16253443526170799</c:v>
                </c:pt>
                <c:pt idx="21">
                  <c:v>0</c:v>
                </c:pt>
                <c:pt idx="22">
                  <c:v>2.7548209366391185E-3</c:v>
                </c:pt>
              </c:numCache>
            </c:numRef>
          </c:val>
          <c:extLst>
            <c:ext xmlns:c16="http://schemas.microsoft.com/office/drawing/2014/chart" uri="{C3380CC4-5D6E-409C-BE32-E72D297353CC}">
              <c16:uniqueId val="{00000000-73AC-2648-B45F-80AEB38F0030}"/>
            </c:ext>
          </c:extLst>
        </c:ser>
        <c:ser>
          <c:idx val="2"/>
          <c:order val="1"/>
          <c:tx>
            <c:v>Not FAI</c:v>
          </c:tx>
          <c:spPr>
            <a:solidFill>
              <a:srgbClr val="0070C0"/>
            </a:solidFill>
            <a:ln>
              <a:noFill/>
            </a:ln>
            <a:effectLst/>
          </c:spPr>
          <c:invertIfNegative val="0"/>
          <c:cat>
            <c:numRef>
              <c:f>Sheet1!$A$2:$A$24</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numCache>
            </c:numRef>
          </c:cat>
          <c:val>
            <c:numRef>
              <c:f>Sheet1!$E$2:$E$24</c:f>
              <c:numCache>
                <c:formatCode>0.0%</c:formatCode>
                <c:ptCount val="23"/>
                <c:pt idx="0">
                  <c:v>9.6185737976782759E-2</c:v>
                </c:pt>
                <c:pt idx="1">
                  <c:v>0.26368159203980102</c:v>
                </c:pt>
                <c:pt idx="2">
                  <c:v>0.15754560530679934</c:v>
                </c:pt>
                <c:pt idx="3">
                  <c:v>5.140961857379768E-2</c:v>
                </c:pt>
                <c:pt idx="4">
                  <c:v>0.10945273631840796</c:v>
                </c:pt>
                <c:pt idx="5">
                  <c:v>3.9800995024875621E-2</c:v>
                </c:pt>
                <c:pt idx="6">
                  <c:v>3.9800995024875621E-2</c:v>
                </c:pt>
                <c:pt idx="7">
                  <c:v>4.9751243781094526E-3</c:v>
                </c:pt>
                <c:pt idx="8">
                  <c:v>3.316749585406302E-2</c:v>
                </c:pt>
                <c:pt idx="9">
                  <c:v>6.6334991708126038E-3</c:v>
                </c:pt>
                <c:pt idx="10">
                  <c:v>0.10613598673300166</c:v>
                </c:pt>
                <c:pt idx="11">
                  <c:v>0</c:v>
                </c:pt>
                <c:pt idx="12">
                  <c:v>9.9502487562189053E-3</c:v>
                </c:pt>
                <c:pt idx="13">
                  <c:v>0</c:v>
                </c:pt>
                <c:pt idx="14">
                  <c:v>8.291873963515755E-3</c:v>
                </c:pt>
                <c:pt idx="15">
                  <c:v>1.3266998341625208E-2</c:v>
                </c:pt>
                <c:pt idx="16">
                  <c:v>8.291873963515755E-3</c:v>
                </c:pt>
                <c:pt idx="17">
                  <c:v>1.658374792703151E-3</c:v>
                </c:pt>
                <c:pt idx="18">
                  <c:v>6.6334991708126038E-3</c:v>
                </c:pt>
                <c:pt idx="19">
                  <c:v>0</c:v>
                </c:pt>
                <c:pt idx="20">
                  <c:v>4.3117744610281922E-2</c:v>
                </c:pt>
                <c:pt idx="21">
                  <c:v>0</c:v>
                </c:pt>
                <c:pt idx="22">
                  <c:v>0</c:v>
                </c:pt>
              </c:numCache>
            </c:numRef>
          </c:val>
          <c:extLst>
            <c:ext xmlns:c16="http://schemas.microsoft.com/office/drawing/2014/chart" uri="{C3380CC4-5D6E-409C-BE32-E72D297353CC}">
              <c16:uniqueId val="{00000001-73AC-2648-B45F-80AEB38F0030}"/>
            </c:ext>
          </c:extLst>
        </c:ser>
        <c:dLbls>
          <c:showLegendKey val="0"/>
          <c:showVal val="0"/>
          <c:showCatName val="0"/>
          <c:showSerName val="0"/>
          <c:showPercent val="0"/>
          <c:showBubbleSize val="0"/>
        </c:dLbls>
        <c:gapWidth val="219"/>
        <c:overlap val="-27"/>
        <c:axId val="921057216"/>
        <c:axId val="921058896"/>
      </c:barChart>
      <c:catAx>
        <c:axId val="921057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VALUE IN $</a:t>
                </a:r>
              </a:p>
            </c:rich>
          </c:tx>
          <c:layout>
            <c:manualLayout>
              <c:xMode val="edge"/>
              <c:yMode val="edge"/>
              <c:x val="0.50739229024943311"/>
              <c:y val="0.961666666666666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21058896"/>
        <c:crosses val="autoZero"/>
        <c:auto val="1"/>
        <c:lblAlgn val="ctr"/>
        <c:lblOffset val="100"/>
        <c:noMultiLvlLbl val="0"/>
      </c:catAx>
      <c:valAx>
        <c:axId val="921058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PERCENTAGE OF TOTAL RESPONDENTS</a:t>
                </a:r>
              </a:p>
            </c:rich>
          </c:tx>
          <c:layout>
            <c:manualLayout>
              <c:xMode val="edge"/>
              <c:yMode val="edge"/>
              <c:x val="1.015228426395939E-2"/>
              <c:y val="0.2493621607354946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10572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CAMERA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FAI</c:v>
          </c:tx>
          <c:spPr>
            <a:solidFill>
              <a:srgbClr val="FF0000"/>
            </a:solidFill>
            <a:ln>
              <a:noFill/>
            </a:ln>
            <a:effectLst/>
          </c:spPr>
          <c:invertIfNegative val="0"/>
          <c:cat>
            <c:numRef>
              <c:f>Sheet3!$A$2:$A$24</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numCache>
            </c:numRef>
          </c:cat>
          <c:val>
            <c:numRef>
              <c:f>Sheet3!$C$2:$C$24</c:f>
              <c:numCache>
                <c:formatCode>0.0%</c:formatCode>
                <c:ptCount val="23"/>
                <c:pt idx="0">
                  <c:v>6.5573770491803279E-3</c:v>
                </c:pt>
                <c:pt idx="1">
                  <c:v>3.9344262295081971E-2</c:v>
                </c:pt>
                <c:pt idx="2">
                  <c:v>3.2786885245901641E-2</c:v>
                </c:pt>
                <c:pt idx="3">
                  <c:v>1.9672131147540985E-2</c:v>
                </c:pt>
                <c:pt idx="4">
                  <c:v>4.5901639344262293E-2</c:v>
                </c:pt>
                <c:pt idx="5">
                  <c:v>4.2622950819672129E-2</c:v>
                </c:pt>
                <c:pt idx="6">
                  <c:v>1.9672131147540985E-2</c:v>
                </c:pt>
                <c:pt idx="7">
                  <c:v>6.5573770491803279E-3</c:v>
                </c:pt>
                <c:pt idx="8">
                  <c:v>3.6065573770491806E-2</c:v>
                </c:pt>
                <c:pt idx="9">
                  <c:v>2.2950819672131147E-2</c:v>
                </c:pt>
                <c:pt idx="10">
                  <c:v>0.17049180327868851</c:v>
                </c:pt>
                <c:pt idx="11">
                  <c:v>6.5573770491803279E-3</c:v>
                </c:pt>
                <c:pt idx="12">
                  <c:v>3.2786885245901641E-2</c:v>
                </c:pt>
                <c:pt idx="13">
                  <c:v>9.8360655737704927E-3</c:v>
                </c:pt>
                <c:pt idx="14">
                  <c:v>2.6229508196721311E-2</c:v>
                </c:pt>
                <c:pt idx="15">
                  <c:v>4.5901639344262293E-2</c:v>
                </c:pt>
                <c:pt idx="16">
                  <c:v>5.5737704918032788E-2</c:v>
                </c:pt>
                <c:pt idx="17">
                  <c:v>3.2786885245901639E-3</c:v>
                </c:pt>
                <c:pt idx="18">
                  <c:v>1.6393442622950821E-2</c:v>
                </c:pt>
                <c:pt idx="19">
                  <c:v>6.5573770491803279E-3</c:v>
                </c:pt>
                <c:pt idx="20">
                  <c:v>0.35409836065573769</c:v>
                </c:pt>
                <c:pt idx="21">
                  <c:v>0</c:v>
                </c:pt>
                <c:pt idx="22">
                  <c:v>0</c:v>
                </c:pt>
              </c:numCache>
            </c:numRef>
          </c:val>
          <c:extLst>
            <c:ext xmlns:c16="http://schemas.microsoft.com/office/drawing/2014/chart" uri="{C3380CC4-5D6E-409C-BE32-E72D297353CC}">
              <c16:uniqueId val="{00000000-51A0-3244-827F-8FE2275A8765}"/>
            </c:ext>
          </c:extLst>
        </c:ser>
        <c:ser>
          <c:idx val="2"/>
          <c:order val="1"/>
          <c:tx>
            <c:v>Not FAI</c:v>
          </c:tx>
          <c:spPr>
            <a:solidFill>
              <a:srgbClr val="0070C0"/>
            </a:solidFill>
            <a:ln>
              <a:noFill/>
            </a:ln>
            <a:effectLst/>
          </c:spPr>
          <c:invertIfNegative val="0"/>
          <c:cat>
            <c:numRef>
              <c:f>Sheet3!$A$2:$A$24</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numCache>
            </c:numRef>
          </c:cat>
          <c:val>
            <c:numRef>
              <c:f>Sheet3!$E$2:$E$24</c:f>
              <c:numCache>
                <c:formatCode>0.0%</c:formatCode>
                <c:ptCount val="23"/>
                <c:pt idx="0">
                  <c:v>4.0201005025125629E-2</c:v>
                </c:pt>
                <c:pt idx="1">
                  <c:v>0.11725293132328309</c:v>
                </c:pt>
                <c:pt idx="2">
                  <c:v>6.8676716917922945E-2</c:v>
                </c:pt>
                <c:pt idx="3">
                  <c:v>2.8475711892797319E-2</c:v>
                </c:pt>
                <c:pt idx="4">
                  <c:v>8.2077051926298161E-2</c:v>
                </c:pt>
                <c:pt idx="5">
                  <c:v>5.6951423785594639E-2</c:v>
                </c:pt>
                <c:pt idx="6">
                  <c:v>6.5326633165829151E-2</c:v>
                </c:pt>
                <c:pt idx="7">
                  <c:v>1.8425460636515914E-2</c:v>
                </c:pt>
                <c:pt idx="8">
                  <c:v>5.6951423785594639E-2</c:v>
                </c:pt>
                <c:pt idx="9">
                  <c:v>3.3500837520938024E-3</c:v>
                </c:pt>
                <c:pt idx="10">
                  <c:v>0.1306532663316583</c:v>
                </c:pt>
                <c:pt idx="11">
                  <c:v>1.0050251256281407E-2</c:v>
                </c:pt>
                <c:pt idx="12">
                  <c:v>2.6800670016750419E-2</c:v>
                </c:pt>
                <c:pt idx="13">
                  <c:v>3.3500837520938024E-3</c:v>
                </c:pt>
                <c:pt idx="14">
                  <c:v>2.0100502512562814E-2</c:v>
                </c:pt>
                <c:pt idx="15">
                  <c:v>3.5175879396984924E-2</c:v>
                </c:pt>
                <c:pt idx="16">
                  <c:v>3.1825795644891124E-2</c:v>
                </c:pt>
                <c:pt idx="17">
                  <c:v>1.0050251256281407E-2</c:v>
                </c:pt>
                <c:pt idx="18">
                  <c:v>2.1775544388609715E-2</c:v>
                </c:pt>
                <c:pt idx="19">
                  <c:v>0</c:v>
                </c:pt>
                <c:pt idx="20">
                  <c:v>0.16750418760469013</c:v>
                </c:pt>
                <c:pt idx="21">
                  <c:v>0</c:v>
                </c:pt>
                <c:pt idx="22">
                  <c:v>5.0251256281407036E-3</c:v>
                </c:pt>
              </c:numCache>
            </c:numRef>
          </c:val>
          <c:extLst>
            <c:ext xmlns:c16="http://schemas.microsoft.com/office/drawing/2014/chart" uri="{C3380CC4-5D6E-409C-BE32-E72D297353CC}">
              <c16:uniqueId val="{00000001-51A0-3244-827F-8FE2275A8765}"/>
            </c:ext>
          </c:extLst>
        </c:ser>
        <c:dLbls>
          <c:showLegendKey val="0"/>
          <c:showVal val="0"/>
          <c:showCatName val="0"/>
          <c:showSerName val="0"/>
          <c:showPercent val="0"/>
          <c:showBubbleSize val="0"/>
        </c:dLbls>
        <c:gapWidth val="219"/>
        <c:overlap val="-27"/>
        <c:axId val="826056896"/>
        <c:axId val="852441616"/>
      </c:barChart>
      <c:catAx>
        <c:axId val="826056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VALUE</a:t>
                </a:r>
                <a:r>
                  <a:rPr lang="en-US" sz="1200" baseline="0"/>
                  <a:t> IN $</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2441616"/>
        <c:crosses val="autoZero"/>
        <c:auto val="1"/>
        <c:lblAlgn val="ctr"/>
        <c:lblOffset val="100"/>
        <c:noMultiLvlLbl val="0"/>
      </c:catAx>
      <c:valAx>
        <c:axId val="85244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PERCENTAGE OF TOTAL RESPONDENTS</a:t>
                </a:r>
              </a:p>
            </c:rich>
          </c:tx>
          <c:layout>
            <c:manualLayout>
              <c:xMode val="edge"/>
              <c:yMode val="edge"/>
              <c:x val="7.2411296162201303E-3"/>
              <c:y val="0.3273103332462588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6056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STORAGE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FAI</c:v>
          </c:tx>
          <c:spPr>
            <a:solidFill>
              <a:srgbClr val="FF0000"/>
            </a:solidFill>
            <a:ln>
              <a:noFill/>
            </a:ln>
            <a:effectLst/>
          </c:spPr>
          <c:invertIfNegative val="0"/>
          <c:cat>
            <c:numRef>
              <c:f>Sheet3!$A$2:$A$24</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numCache>
            </c:numRef>
          </c:cat>
          <c:val>
            <c:numRef>
              <c:f>Sheet3!$C$2:$C$24</c:f>
              <c:numCache>
                <c:formatCode>0.0%</c:formatCode>
                <c:ptCount val="23"/>
                <c:pt idx="0">
                  <c:v>3.4013605442176874E-2</c:v>
                </c:pt>
                <c:pt idx="1">
                  <c:v>5.7823129251700682E-2</c:v>
                </c:pt>
                <c:pt idx="2">
                  <c:v>7.4829931972789115E-2</c:v>
                </c:pt>
                <c:pt idx="3">
                  <c:v>2.3809523809523808E-2</c:v>
                </c:pt>
                <c:pt idx="4">
                  <c:v>3.4013605442176874E-2</c:v>
                </c:pt>
                <c:pt idx="5">
                  <c:v>5.1020408163265307E-2</c:v>
                </c:pt>
                <c:pt idx="6">
                  <c:v>3.7414965986394558E-2</c:v>
                </c:pt>
                <c:pt idx="7">
                  <c:v>3.0612244897959183E-2</c:v>
                </c:pt>
                <c:pt idx="8">
                  <c:v>4.0816326530612242E-2</c:v>
                </c:pt>
                <c:pt idx="9">
                  <c:v>1.020408163265306E-2</c:v>
                </c:pt>
                <c:pt idx="10">
                  <c:v>0.14965986394557823</c:v>
                </c:pt>
                <c:pt idx="11">
                  <c:v>3.4013605442176869E-3</c:v>
                </c:pt>
                <c:pt idx="12">
                  <c:v>4.7619047619047616E-2</c:v>
                </c:pt>
                <c:pt idx="13">
                  <c:v>1.020408163265306E-2</c:v>
                </c:pt>
                <c:pt idx="14">
                  <c:v>1.7006802721088437E-2</c:v>
                </c:pt>
                <c:pt idx="15">
                  <c:v>4.4217687074829932E-2</c:v>
                </c:pt>
                <c:pt idx="16">
                  <c:v>2.7210884353741496E-2</c:v>
                </c:pt>
                <c:pt idx="17">
                  <c:v>0</c:v>
                </c:pt>
                <c:pt idx="18">
                  <c:v>3.4013605442176874E-2</c:v>
                </c:pt>
                <c:pt idx="19">
                  <c:v>1.3605442176870748E-2</c:v>
                </c:pt>
                <c:pt idx="20">
                  <c:v>0.25850340136054423</c:v>
                </c:pt>
                <c:pt idx="21">
                  <c:v>0</c:v>
                </c:pt>
                <c:pt idx="22">
                  <c:v>0</c:v>
                </c:pt>
              </c:numCache>
            </c:numRef>
          </c:val>
          <c:extLst>
            <c:ext xmlns:c16="http://schemas.microsoft.com/office/drawing/2014/chart" uri="{C3380CC4-5D6E-409C-BE32-E72D297353CC}">
              <c16:uniqueId val="{00000000-17B5-524C-849B-4DF04D987ABD}"/>
            </c:ext>
          </c:extLst>
        </c:ser>
        <c:ser>
          <c:idx val="2"/>
          <c:order val="1"/>
          <c:tx>
            <c:v>Not FAI</c:v>
          </c:tx>
          <c:spPr>
            <a:solidFill>
              <a:srgbClr val="0070C0"/>
            </a:solidFill>
            <a:ln>
              <a:noFill/>
            </a:ln>
            <a:effectLst/>
          </c:spPr>
          <c:invertIfNegative val="0"/>
          <c:cat>
            <c:numRef>
              <c:f>Sheet3!$A$2:$A$24</c:f>
              <c:numCache>
                <c:formatCode>General</c:formatCode>
                <c:ptCount val="23"/>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pt idx="21">
                  <c:v>105</c:v>
                </c:pt>
                <c:pt idx="22">
                  <c:v>110</c:v>
                </c:pt>
              </c:numCache>
            </c:numRef>
          </c:cat>
          <c:val>
            <c:numRef>
              <c:f>Sheet3!$E$2:$E$24</c:f>
              <c:numCache>
                <c:formatCode>0.0%</c:formatCode>
                <c:ptCount val="23"/>
                <c:pt idx="0">
                  <c:v>2.8052805280528052E-2</c:v>
                </c:pt>
                <c:pt idx="1">
                  <c:v>9.5709570957095716E-2</c:v>
                </c:pt>
                <c:pt idx="2">
                  <c:v>7.9207920792079209E-2</c:v>
                </c:pt>
                <c:pt idx="3">
                  <c:v>4.2904290429042903E-2</c:v>
                </c:pt>
                <c:pt idx="4">
                  <c:v>8.4158415841584164E-2</c:v>
                </c:pt>
                <c:pt idx="5">
                  <c:v>4.2904290429042903E-2</c:v>
                </c:pt>
                <c:pt idx="6">
                  <c:v>5.6105610561056105E-2</c:v>
                </c:pt>
                <c:pt idx="7">
                  <c:v>1.65016501650165E-2</c:v>
                </c:pt>
                <c:pt idx="8">
                  <c:v>3.9603960396039604E-2</c:v>
                </c:pt>
                <c:pt idx="9">
                  <c:v>9.9009900990099011E-3</c:v>
                </c:pt>
                <c:pt idx="10">
                  <c:v>0.14191419141914191</c:v>
                </c:pt>
                <c:pt idx="11">
                  <c:v>6.6006600660066007E-3</c:v>
                </c:pt>
                <c:pt idx="12">
                  <c:v>4.6204620462046202E-2</c:v>
                </c:pt>
                <c:pt idx="13">
                  <c:v>4.9504950495049506E-3</c:v>
                </c:pt>
                <c:pt idx="14">
                  <c:v>9.9009900990099011E-3</c:v>
                </c:pt>
                <c:pt idx="15">
                  <c:v>2.3102310231023101E-2</c:v>
                </c:pt>
                <c:pt idx="16">
                  <c:v>2.3102310231023101E-2</c:v>
                </c:pt>
                <c:pt idx="17">
                  <c:v>6.6006600660066007E-3</c:v>
                </c:pt>
                <c:pt idx="18">
                  <c:v>1.65016501650165E-2</c:v>
                </c:pt>
                <c:pt idx="19">
                  <c:v>0</c:v>
                </c:pt>
                <c:pt idx="20">
                  <c:v>0.21947194719471946</c:v>
                </c:pt>
                <c:pt idx="21">
                  <c:v>1.6501650165016502E-3</c:v>
                </c:pt>
                <c:pt idx="22">
                  <c:v>4.9504950495049506E-3</c:v>
                </c:pt>
              </c:numCache>
            </c:numRef>
          </c:val>
          <c:extLst>
            <c:ext xmlns:c16="http://schemas.microsoft.com/office/drawing/2014/chart" uri="{C3380CC4-5D6E-409C-BE32-E72D297353CC}">
              <c16:uniqueId val="{00000001-17B5-524C-849B-4DF04D987ABD}"/>
            </c:ext>
          </c:extLst>
        </c:ser>
        <c:dLbls>
          <c:showLegendKey val="0"/>
          <c:showVal val="0"/>
          <c:showCatName val="0"/>
          <c:showSerName val="0"/>
          <c:showPercent val="0"/>
          <c:showBubbleSize val="0"/>
        </c:dLbls>
        <c:gapWidth val="219"/>
        <c:overlap val="-27"/>
        <c:axId val="851417248"/>
        <c:axId val="914647280"/>
      </c:barChart>
      <c:catAx>
        <c:axId val="851417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VALUE IN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4647280"/>
        <c:crosses val="autoZero"/>
        <c:auto val="1"/>
        <c:lblAlgn val="ctr"/>
        <c:lblOffset val="100"/>
        <c:noMultiLvlLbl val="0"/>
      </c:catAx>
      <c:valAx>
        <c:axId val="91464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PERCENTAGE</a:t>
                </a:r>
                <a:r>
                  <a:rPr lang="en-US" sz="1200" baseline="0"/>
                  <a:t> OF TOTAL RESPONDENTS</a:t>
                </a:r>
                <a:endParaRPr lang="en-US" sz="1200"/>
              </a:p>
            </c:rich>
          </c:tx>
          <c:layout>
            <c:manualLayout>
              <c:xMode val="edge"/>
              <c:yMode val="edge"/>
              <c:x val="9.1659028414298807E-3"/>
              <c:y val="0.2699524144847748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14172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3043343" cy="465455"/>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0531" name="Rectangle 3"/>
          <p:cNvSpPr>
            <a:spLocks noGrp="1" noChangeArrowheads="1"/>
          </p:cNvSpPr>
          <p:nvPr>
            <p:ph type="dt" idx="1"/>
          </p:nvPr>
        </p:nvSpPr>
        <p:spPr bwMode="auto">
          <a:xfrm>
            <a:off x="3978133" y="0"/>
            <a:ext cx="3043343" cy="465455"/>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06" tIns="46653" rIns="93306" bIns="466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p:cNvSpPr>
            <a:spLocks noGrp="1" noChangeArrowheads="1"/>
          </p:cNvSpPr>
          <p:nvPr>
            <p:ph type="ftr" sz="quarter" idx="4"/>
          </p:nvPr>
        </p:nvSpPr>
        <p:spPr bwMode="auto">
          <a:xfrm>
            <a:off x="1" y="8842029"/>
            <a:ext cx="3043343" cy="465455"/>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0535"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06" tIns="46653" rIns="93306" bIns="46653" numCol="1" anchor="b" anchorCtr="0" compatLnSpc="1">
            <a:prstTxWarp prst="textNoShape">
              <a:avLst/>
            </a:prstTxWarp>
          </a:bodyPr>
          <a:lstStyle>
            <a:lvl1pPr algn="r">
              <a:defRPr sz="1200">
                <a:latin typeface="Arial" charset="0"/>
                <a:cs typeface="+mn-cs"/>
              </a:defRPr>
            </a:lvl1pPr>
          </a:lstStyle>
          <a:p>
            <a:pPr>
              <a:defRPr/>
            </a:pPr>
            <a:fld id="{A9827E06-94AF-4C75-A147-2361CBBC2302}" type="slidenum">
              <a:rPr lang="en-US"/>
              <a:pPr>
                <a:defRPr/>
              </a:pPr>
              <a:t>‹#›</a:t>
            </a:fld>
            <a:endParaRPr lang="en-US"/>
          </a:p>
        </p:txBody>
      </p:sp>
    </p:spTree>
    <p:extLst>
      <p:ext uri="{BB962C8B-B14F-4D97-AF65-F5344CB8AC3E}">
        <p14:creationId xmlns:p14="http://schemas.microsoft.com/office/powerpoint/2010/main" val="2365764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F9F01D4D-D888-4F50-86A0-76B690D3E2ED}" type="slidenum">
              <a:rPr lang="en-US" smtClean="0"/>
              <a:pPr>
                <a:defRPr/>
              </a:pPr>
              <a:t>1</a:t>
            </a:fld>
            <a:endParaRPr lang="en-US"/>
          </a:p>
        </p:txBody>
      </p:sp>
      <p:sp>
        <p:nvSpPr>
          <p:cNvPr id="6147"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p:nvSpPr>
        <p:spPr bwMode="auto">
          <a:xfrm>
            <a:off x="0" y="0"/>
            <a:ext cx="43891200" cy="48006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a:cs typeface="+mn-cs"/>
            </a:endParaRPr>
          </a:p>
        </p:txBody>
      </p:sp>
      <p:sp>
        <p:nvSpPr>
          <p:cNvPr id="86049" name="Rectangle 33"/>
          <p:cNvSpPr>
            <a:spLocks noChangeArrowheads="1"/>
          </p:cNvSpPr>
          <p:nvPr/>
        </p:nvSpPr>
        <p:spPr bwMode="auto">
          <a:xfrm>
            <a:off x="693738" y="5638800"/>
            <a:ext cx="9974262"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cs typeface="+mn-cs"/>
            </a:endParaRPr>
          </a:p>
        </p:txBody>
      </p:sp>
      <p:sp>
        <p:nvSpPr>
          <p:cNvPr id="86025" name="Rectangle 9"/>
          <p:cNvSpPr>
            <a:spLocks noChangeArrowheads="1"/>
          </p:cNvSpPr>
          <p:nvPr/>
        </p:nvSpPr>
        <p:spPr bwMode="auto">
          <a:xfrm>
            <a:off x="0" y="4800600"/>
            <a:ext cx="43891200" cy="130175"/>
          </a:xfrm>
          <a:prstGeom prst="rect">
            <a:avLst/>
          </a:prstGeom>
          <a:solidFill>
            <a:srgbClr val="660000"/>
          </a:solidFill>
          <a:ln w="152400">
            <a:solidFill>
              <a:srgbClr val="FF9900"/>
            </a:solidFill>
            <a:miter lim="800000"/>
            <a:headEnd/>
            <a:tailEnd/>
          </a:ln>
          <a:effectLst/>
        </p:spPr>
        <p:txBody>
          <a:bodyPr wrap="none" anchor="ctr"/>
          <a:lstStyle/>
          <a:p>
            <a:pPr>
              <a:defRPr/>
            </a:pPr>
            <a:endParaRPr lang="en-US">
              <a:cs typeface="+mn-cs"/>
            </a:endParaRPr>
          </a:p>
        </p:txBody>
      </p:sp>
      <p:sp>
        <p:nvSpPr>
          <p:cNvPr id="86030" name="Text Box 14"/>
          <p:cNvSpPr txBox="1">
            <a:spLocks noChangeArrowheads="1"/>
          </p:cNvSpPr>
          <p:nvPr/>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cs typeface="+mn-cs"/>
              </a:rPr>
              <a:t>TEMPLATE DESIGN © 2008</a:t>
            </a:r>
          </a:p>
          <a:p>
            <a:pPr eaLnBrk="0" hangingPunct="0">
              <a:lnSpc>
                <a:spcPct val="65000"/>
              </a:lnSpc>
              <a:spcBef>
                <a:spcPct val="50000"/>
              </a:spcBef>
              <a:defRPr/>
            </a:pPr>
            <a:r>
              <a:rPr lang="en-US" sz="1000" b="1">
                <a:solidFill>
                  <a:schemeClr val="bg2"/>
                </a:solidFill>
                <a:latin typeface="Arial" charset="0"/>
                <a:cs typeface="+mn-cs"/>
              </a:rPr>
              <a:t>www.PosterPresentations.com</a:t>
            </a:r>
          </a:p>
        </p:txBody>
      </p:sp>
      <p:sp>
        <p:nvSpPr>
          <p:cNvPr id="1030" name="Rectangle 15"/>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a:t>Click to edit Master title style</a:t>
            </a:r>
          </a:p>
        </p:txBody>
      </p:sp>
      <p:sp>
        <p:nvSpPr>
          <p:cNvPr id="1031" name="Rectangle 16"/>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a:t>Click to edit Master text styles</a:t>
            </a:r>
          </a:p>
          <a:p>
            <a:pPr lvl="1"/>
            <a:r>
              <a:rPr lang="en-US"/>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cs typeface="+mn-cs"/>
            </a:endParaRPr>
          </a:p>
        </p:txBody>
      </p:sp>
      <p:sp>
        <p:nvSpPr>
          <p:cNvPr id="86048" name="Rectangle 32"/>
          <p:cNvSpPr>
            <a:spLocks noChangeArrowheads="1"/>
          </p:cNvSpPr>
          <p:nvPr/>
        </p:nvSpPr>
        <p:spPr bwMode="auto">
          <a:xfrm>
            <a:off x="114903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cs typeface="+mn-cs"/>
            </a:endParaRPr>
          </a:p>
        </p:txBody>
      </p:sp>
      <p:sp>
        <p:nvSpPr>
          <p:cNvPr id="86050" name="Rectangle 34"/>
          <p:cNvSpPr>
            <a:spLocks noChangeArrowheads="1"/>
          </p:cNvSpPr>
          <p:nvPr/>
        </p:nvSpPr>
        <p:spPr bwMode="auto">
          <a:xfrm>
            <a:off x="222726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cs typeface="+mn-cs"/>
            </a:endParaRPr>
          </a:p>
        </p:txBody>
      </p:sp>
      <p:sp>
        <p:nvSpPr>
          <p:cNvPr id="86051" name="Rectangle 35"/>
          <p:cNvSpPr>
            <a:spLocks noChangeArrowheads="1"/>
          </p:cNvSpPr>
          <p:nvPr/>
        </p:nvSpPr>
        <p:spPr bwMode="auto">
          <a:xfrm>
            <a:off x="33078738"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600">
          <a:solidFill>
            <a:srgbClr val="FFFFFF"/>
          </a:solidFill>
          <a:latin typeface="+mj-lt"/>
          <a:ea typeface="+mj-ea"/>
          <a:cs typeface="+mj-cs"/>
        </a:defRPr>
      </a:lvl1pPr>
      <a:lvl2pPr algn="ctr" rtl="0" eaLnBrk="0" fontAlgn="base" hangingPunct="0">
        <a:spcBef>
          <a:spcPct val="0"/>
        </a:spcBef>
        <a:spcAft>
          <a:spcPct val="0"/>
        </a:spcAft>
        <a:defRPr sz="8600">
          <a:solidFill>
            <a:srgbClr val="FFFFFF"/>
          </a:solidFill>
          <a:latin typeface="Arial Black" pitchFamily="34" charset="0"/>
        </a:defRPr>
      </a:lvl2pPr>
      <a:lvl3pPr algn="ctr" rtl="0" eaLnBrk="0" fontAlgn="base" hangingPunct="0">
        <a:spcBef>
          <a:spcPct val="0"/>
        </a:spcBef>
        <a:spcAft>
          <a:spcPct val="0"/>
        </a:spcAft>
        <a:defRPr sz="8600">
          <a:solidFill>
            <a:srgbClr val="FFFFFF"/>
          </a:solidFill>
          <a:latin typeface="Arial Black" pitchFamily="34" charset="0"/>
        </a:defRPr>
      </a:lvl3pPr>
      <a:lvl4pPr algn="ctr" rtl="0" eaLnBrk="0" fontAlgn="base" hangingPunct="0">
        <a:spcBef>
          <a:spcPct val="0"/>
        </a:spcBef>
        <a:spcAft>
          <a:spcPct val="0"/>
        </a:spcAft>
        <a:defRPr sz="8600">
          <a:solidFill>
            <a:srgbClr val="FFFFFF"/>
          </a:solidFill>
          <a:latin typeface="Arial Black" pitchFamily="34" charset="0"/>
        </a:defRPr>
      </a:lvl4pPr>
      <a:lvl5pPr algn="ctr" rtl="0" eaLnBrk="0" fontAlgn="base" hangingPunct="0">
        <a:spcBef>
          <a:spcPct val="0"/>
        </a:spcBef>
        <a:spcAft>
          <a:spcPct val="0"/>
        </a:spcAft>
        <a:defRPr sz="8600">
          <a:solidFill>
            <a:srgbClr val="FFFFFF"/>
          </a:solidFill>
          <a:latin typeface="Arial Black" pitchFamily="34" charset="0"/>
        </a:defRPr>
      </a:lvl5pPr>
      <a:lvl6pPr marL="457200" algn="ctr" rtl="0" fontAlgn="base">
        <a:spcBef>
          <a:spcPct val="0"/>
        </a:spcBef>
        <a:spcAft>
          <a:spcPct val="0"/>
        </a:spcAft>
        <a:defRPr sz="8600">
          <a:solidFill>
            <a:srgbClr val="FFFFFF"/>
          </a:solidFill>
          <a:latin typeface="Arial Black" pitchFamily="34" charset="0"/>
        </a:defRPr>
      </a:lvl6pPr>
      <a:lvl7pPr marL="914400" algn="ctr" rtl="0" fontAlgn="base">
        <a:spcBef>
          <a:spcPct val="0"/>
        </a:spcBef>
        <a:spcAft>
          <a:spcPct val="0"/>
        </a:spcAft>
        <a:defRPr sz="8600">
          <a:solidFill>
            <a:srgbClr val="FFFFFF"/>
          </a:solidFill>
          <a:latin typeface="Arial Black" pitchFamily="34" charset="0"/>
        </a:defRPr>
      </a:lvl7pPr>
      <a:lvl8pPr marL="1371600" algn="ctr" rtl="0" fontAlgn="base">
        <a:spcBef>
          <a:spcPct val="0"/>
        </a:spcBef>
        <a:spcAft>
          <a:spcPct val="0"/>
        </a:spcAft>
        <a:defRPr sz="8600">
          <a:solidFill>
            <a:srgbClr val="FFFFFF"/>
          </a:solidFill>
          <a:latin typeface="Arial Black" pitchFamily="34" charset="0"/>
        </a:defRPr>
      </a:lvl8pPr>
      <a:lvl9pPr marL="1828800" algn="ctr" rtl="0" fontAlgn="base">
        <a:spcBef>
          <a:spcPct val="0"/>
        </a:spcBef>
        <a:spcAft>
          <a:spcPct val="0"/>
        </a:spcAft>
        <a:defRPr sz="8600">
          <a:solidFill>
            <a:srgbClr val="FFFFFF"/>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hart" Target="../charts/chart3.xml"/><Relationship Id="rId4" Type="http://schemas.openxmlformats.org/officeDocument/2006/relationships/image" Target="../media/image2.png"/><Relationship Id="rId9" Type="http://schemas.openxmlformats.org/officeDocument/2006/relationships/chart" Target="../charts/chart2.xml"/></Relationships>
</file>

<file path=ppt/slides/slide1.xml><?xml version="1.0" encoding="utf-8"?>
<p:sld xmlns:a14="http://schemas.microsoft.com/office/drawing/2010/main" xmlns:a16="http://schemas.microsoft.com/office/drawing/2014/main"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4099" name="Rectangle 5" descr="" title=""/>
          <p:cNvSpPr>
            <a:spLocks noChangeArrowheads="1"/>
          </p:cNvSpPr>
          <p:nvPr/>
        </p:nvSpPr>
        <p:spPr bwMode="auto">
          <a:xfrm>
            <a:off x="8758948" y="371307"/>
            <a:ext cx="34431632" cy="4062437"/>
          </a:xfrm>
          <a:prstGeom prst="rect">
            <a:avLst/>
          </a:prstGeom>
          <a:noFill/>
          <a:ln w="9525">
            <a:noFill/>
            <a:miter lim="800000"/>
            <a:headEnd/>
            <a:tailEnd/>
          </a:ln>
        </p:spPr>
        <p:txBody>
          <a:bodyPr wrap="square" lIns="91243" tIns="45614" rIns="91243" bIns="45614">
            <a:spAutoFit/>
          </a:bodyPr>
          <a:lstStyle/>
          <a:p>
            <a:pPr algn="ctr">
              <a:spcBef>
                <a:spcPts val="1800"/>
              </a:spcBef>
            </a:pPr>
            <a:r>
              <a:rPr lang="en-US" sz="9600" dirty="0">
                <a:solidFill>
                  <a:srgbClr val="FFFFFF"/>
                </a:solidFill>
                <a:latin typeface="+mj-lt"/>
              </a:rPr>
              <a:t>Saliency, Anchors &amp; Frames:</a:t>
            </a:r>
          </a:p>
          <a:p>
            <a:pPr algn="ctr">
              <a:spcBef>
                <a:spcPts val="1800"/>
              </a:spcBef>
            </a:pPr>
            <a:r>
              <a:rPr lang="en-US" sz="9600" dirty="0">
                <a:solidFill>
                  <a:srgbClr val="FFFFFF"/>
                </a:solidFill>
                <a:latin typeface="+mj-lt"/>
              </a:rPr>
              <a:t>A Multicomponent Damages Experiment</a:t>
            </a:r>
          </a:p>
          <a:p>
            <a:pPr algn="ctr">
              <a:spcBef>
                <a:spcPts val="1800"/>
              </a:spcBef>
            </a:pPr>
            <a:r>
              <a:rPr lang="en-US" sz="3600" dirty="0">
                <a:solidFill>
                  <a:srgbClr val="FFFFFF"/>
                </a:solidFill>
                <a:latin typeface="+mn-lt"/>
              </a:rPr>
              <a:t>Professor Bernard Chao &amp; Roderick </a:t>
            </a:r>
            <a:r>
              <a:rPr lang="en-US" sz="3600" dirty="0" err="1">
                <a:solidFill>
                  <a:srgbClr val="FFFFFF"/>
                </a:solidFill>
                <a:latin typeface="+mn-lt"/>
              </a:rPr>
              <a:t>O’Dorisio</a:t>
            </a:r>
            <a:r>
              <a:rPr lang="en-US" sz="3600" dirty="0">
                <a:solidFill>
                  <a:srgbClr val="FFFFFF"/>
                </a:solidFill>
                <a:latin typeface="+mn-lt"/>
              </a:rPr>
              <a:t> J.D. ‘18</a:t>
            </a:r>
          </a:p>
        </p:txBody>
      </p:sp>
      <p:sp>
        <p:nvSpPr>
          <p:cNvPr id="4100" name="Text Box 7" descr="" title=""/>
          <p:cNvSpPr txBox="1">
            <a:spLocks noChangeArrowheads="1"/>
          </p:cNvSpPr>
          <p:nvPr/>
        </p:nvSpPr>
        <p:spPr bwMode="auto">
          <a:xfrm>
            <a:off x="685800" y="5638800"/>
            <a:ext cx="9982200" cy="830803"/>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4800" b="1" dirty="0">
                <a:solidFill>
                  <a:srgbClr val="F8F8F8"/>
                </a:solidFill>
              </a:rPr>
              <a:t>Abstract</a:t>
            </a:r>
          </a:p>
        </p:txBody>
      </p:sp>
      <p:sp>
        <p:nvSpPr>
          <p:cNvPr id="4101" name="Text Box 14" descr="" title=""/>
          <p:cNvSpPr txBox="1">
            <a:spLocks noChangeArrowheads="1"/>
          </p:cNvSpPr>
          <p:nvPr/>
        </p:nvSpPr>
        <p:spPr bwMode="auto">
          <a:xfrm>
            <a:off x="693738" y="6205538"/>
            <a:ext cx="9982200" cy="24068127"/>
          </a:xfrm>
          <a:prstGeom prst="rect">
            <a:avLst/>
          </a:prstGeom>
          <a:noFill/>
          <a:ln w="9525">
            <a:noFill/>
            <a:miter lim="800000"/>
            <a:headEnd/>
            <a:tailEnd/>
          </a:ln>
        </p:spPr>
        <p:txBody>
          <a:bodyPr lIns="457200" tIns="457200" rIns="457200" bIns="457200">
            <a:spAutoFit/>
          </a:bodyPr>
          <a:lstStyle/>
          <a:p>
            <a:r>
              <a:rPr lang="en-US" sz="3200" dirty="0"/>
              <a:t>Modern technology products contain thousands, sometimes hundreds of thousands, of different features. Nonetheless, when electronic manufacturers are sued for patent infringement, these suits typically accuse only one feature, or in more complex suits, a handful of features. But damages verdicts often do not reflect the relatively small contribution an individual patent makes to an infringing product.  One study observed that verdicts in these types of cases average 9.98% of the price of the entire product.  While both the courts and commentators have blamed the law of patent damages, no one has considered whether cognitive biases may cause these outsized damages awards.  Relying on decision-making concepts from other contexts, the authors hypothesize that two biases, namely, a saliency bias and anchoring, may be at work in a patent trial. Since the infringing feature is the most salient feature in a patent trial (</a:t>
            </a:r>
            <a:r>
              <a:rPr lang="en-US" sz="3200" i="1" dirty="0"/>
              <a:t>i.e.</a:t>
            </a:r>
            <a:r>
              <a:rPr lang="en-US" sz="3200" dirty="0"/>
              <a:t> the focus of the trial), jurors may tend to overvalue that feature. Moreover, a patentee’s irrationally high damages demand, may “anchor” the juries in that number.</a:t>
            </a:r>
          </a:p>
          <a:p>
            <a:endParaRPr lang="en-US" sz="3200" dirty="0"/>
          </a:p>
          <a:p>
            <a:r>
              <a:rPr lang="en-US" sz="3200" dirty="0"/>
              <a:t>We conducted an online 3x3x2 between-subjects experiment to test whether these biases exist and if so, whether particular debiasing techniques may reduce these biases. In eighteen different scenarios, mock jurors were asked to assess damages for different smartphone features. The three manipulations involved: 1) rotating three features so that they were either the feature-in-suit or one of the other features defendant identified as contributing to the smartphone’s overall value; 2) changing the jury verdict form so that mock jurors had to evaluate both the feature-in-suit and other features together; and 3) having the defendant explicitly call out the plaintiff for anchoring the jury in an irrationally high number.</a:t>
            </a:r>
          </a:p>
          <a:p>
            <a:endParaRPr lang="en-US" sz="3200" dirty="0"/>
          </a:p>
          <a:p>
            <a:r>
              <a:rPr lang="en-US" sz="3200" dirty="0"/>
              <a:t>The results suggest that the two cognitive biases were at play when juries assessed damages for two tested features (camera resolution and enhanced security), but not a third (amount of storage).  That may be because the value of increased storage was familiar to mock jurors while the values of the other two features were not. Modifying the jury verdict form reduced, but did not eliminate the primary effect of the saliency bias, while the defendant’s tactic of de-biasing the jury did not significantly reduce damages. In addition, qualitative comments suggested that some mock jurors resisted the jury instructions designed to compensate plaintiffs for the missing feature and instead assessed damages to punish the defendant</a:t>
            </a:r>
            <a:endParaRPr lang="en-US" sz="4000" b="1" dirty="0"/>
          </a:p>
        </p:txBody>
      </p:sp>
      <p:sp>
        <p:nvSpPr>
          <p:cNvPr id="4103" name="Text Box 405" descr="" title=""/>
          <p:cNvSpPr txBox="1">
            <a:spLocks noChangeArrowheads="1"/>
          </p:cNvSpPr>
          <p:nvPr/>
        </p:nvSpPr>
        <p:spPr bwMode="auto">
          <a:xfrm>
            <a:off x="11490325" y="5648325"/>
            <a:ext cx="9982200" cy="830803"/>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4800" b="1" dirty="0">
                <a:solidFill>
                  <a:srgbClr val="F8F8F8"/>
                </a:solidFill>
              </a:rPr>
              <a:t>Hypotheses</a:t>
            </a:r>
          </a:p>
        </p:txBody>
      </p:sp>
      <p:sp>
        <p:nvSpPr>
          <p:cNvPr id="4104" name="Text Box 410" descr="" title=""/>
          <p:cNvSpPr txBox="1">
            <a:spLocks noChangeArrowheads="1"/>
          </p:cNvSpPr>
          <p:nvPr/>
        </p:nvSpPr>
        <p:spPr bwMode="auto">
          <a:xfrm>
            <a:off x="11502516" y="13682015"/>
            <a:ext cx="9982200" cy="830803"/>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4800" b="1" dirty="0">
                <a:solidFill>
                  <a:srgbClr val="F8F8F8"/>
                </a:solidFill>
              </a:rPr>
              <a:t>Experiment</a:t>
            </a:r>
          </a:p>
        </p:txBody>
      </p:sp>
      <p:sp>
        <p:nvSpPr>
          <p:cNvPr id="4107" name="Text Box 479" descr="" title=""/>
          <p:cNvSpPr txBox="1">
            <a:spLocks noChangeArrowheads="1"/>
          </p:cNvSpPr>
          <p:nvPr/>
        </p:nvSpPr>
        <p:spPr bwMode="auto">
          <a:xfrm>
            <a:off x="33090906" y="12948952"/>
            <a:ext cx="9982200" cy="830803"/>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4800" b="1" dirty="0">
                <a:solidFill>
                  <a:srgbClr val="F8F8F8"/>
                </a:solidFill>
              </a:rPr>
              <a:t>Exposing the Anchor</a:t>
            </a:r>
          </a:p>
        </p:txBody>
      </p:sp>
      <p:sp>
        <p:nvSpPr>
          <p:cNvPr id="4112" name="Rectangle 115" descr="" title=""/>
          <p:cNvSpPr>
            <a:spLocks noChangeArrowheads="1"/>
          </p:cNvSpPr>
          <p:nvPr/>
        </p:nvSpPr>
        <p:spPr bwMode="auto">
          <a:xfrm>
            <a:off x="0" y="4697413"/>
            <a:ext cx="43891200" cy="315912"/>
          </a:xfrm>
          <a:prstGeom prst="rect">
            <a:avLst/>
          </a:prstGeom>
          <a:solidFill>
            <a:srgbClr val="CC0033"/>
          </a:solidFill>
          <a:ln w="9525" algn="ctr">
            <a:noFill/>
            <a:round/>
            <a:headEnd/>
            <a:tailEnd/>
          </a:ln>
        </p:spPr>
        <p:txBody>
          <a:bodyPr lIns="457200" tIns="457200" rIns="457200" bIns="457200">
            <a:spAutoFit/>
          </a:bodyPr>
          <a:lstStyle/>
          <a:p>
            <a:pPr defTabSz="4389438"/>
            <a:endParaRPr lang="en-US"/>
          </a:p>
        </p:txBody>
      </p:sp>
      <p:sp>
        <p:nvSpPr>
          <p:cNvPr id="4113" name="Rectangle 67" descr="" title=""/>
          <p:cNvSpPr>
            <a:spLocks noChangeArrowheads="1"/>
          </p:cNvSpPr>
          <p:nvPr/>
        </p:nvSpPr>
        <p:spPr bwMode="auto">
          <a:xfrm>
            <a:off x="517525" y="32375475"/>
            <a:ext cx="2251075" cy="369888"/>
          </a:xfrm>
          <a:prstGeom prst="rect">
            <a:avLst/>
          </a:prstGeom>
          <a:noFill/>
          <a:ln w="9525" algn="ctr">
            <a:noFill/>
            <a:round/>
            <a:headEnd/>
            <a:tailEnd/>
          </a:ln>
        </p:spPr>
        <p:txBody>
          <a:bodyPr lIns="457200" tIns="457200" rIns="457200" bIns="457200">
            <a:spAutoFit/>
          </a:bodyPr>
          <a:lstStyle/>
          <a:p>
            <a:pPr defTabSz="4389438"/>
            <a:endParaRPr lang="en-US"/>
          </a:p>
        </p:txBody>
      </p:sp>
      <p:sp>
        <p:nvSpPr>
          <p:cNvPr id="4114" name="Rectangle 68" descr="" title=""/>
          <p:cNvSpPr>
            <a:spLocks noChangeArrowheads="1"/>
          </p:cNvSpPr>
          <p:nvPr/>
        </p:nvSpPr>
        <p:spPr bwMode="auto">
          <a:xfrm>
            <a:off x="5021263" y="30192663"/>
            <a:ext cx="1698625" cy="387350"/>
          </a:xfrm>
          <a:prstGeom prst="rect">
            <a:avLst/>
          </a:prstGeom>
          <a:noFill/>
          <a:ln w="9525" algn="ctr">
            <a:noFill/>
            <a:round/>
            <a:headEnd/>
            <a:tailEnd/>
          </a:ln>
        </p:spPr>
        <p:txBody>
          <a:bodyPr lIns="457200" tIns="457200" rIns="457200" bIns="457200">
            <a:spAutoFit/>
          </a:bodyPr>
          <a:lstStyle/>
          <a:p>
            <a:pPr defTabSz="4389438"/>
            <a:endParaRPr lang="en-US"/>
          </a:p>
        </p:txBody>
      </p:sp>
      <p:sp>
        <p:nvSpPr>
          <p:cNvPr id="4115" name="Text Box 388" descr="" title=""/>
          <p:cNvSpPr txBox="1">
            <a:spLocks noChangeArrowheads="1"/>
          </p:cNvSpPr>
          <p:nvPr/>
        </p:nvSpPr>
        <p:spPr bwMode="auto">
          <a:xfrm flipV="1">
            <a:off x="452438" y="32259588"/>
            <a:ext cx="5081587" cy="584200"/>
          </a:xfrm>
          <a:prstGeom prst="rect">
            <a:avLst/>
          </a:prstGeom>
          <a:solidFill>
            <a:schemeClr val="bg1"/>
          </a:solidFill>
          <a:ln w="9525">
            <a:noFill/>
            <a:miter lim="800000"/>
            <a:headEnd/>
            <a:tailEnd/>
          </a:ln>
        </p:spPr>
        <p:txBody>
          <a:bodyPr lIns="91267" tIns="45624" rIns="91267" bIns="45624">
            <a:spAutoFit/>
          </a:bodyPr>
          <a:lstStyle/>
          <a:p>
            <a:pPr algn="ctr" eaLnBrk="0" hangingPunct="0">
              <a:spcBef>
                <a:spcPct val="50000"/>
              </a:spcBef>
            </a:pPr>
            <a:endParaRPr lang="en-US" sz="3200" b="1">
              <a:solidFill>
                <a:srgbClr val="F8F8F8"/>
              </a:solidFill>
            </a:endParaRPr>
          </a:p>
        </p:txBody>
      </p:sp>
      <p:sp>
        <p:nvSpPr>
          <p:cNvPr id="4167" name="Rectangle 62" descr="" title=""/>
          <p:cNvSpPr>
            <a:spLocks noChangeArrowheads="1"/>
          </p:cNvSpPr>
          <p:nvPr/>
        </p:nvSpPr>
        <p:spPr bwMode="auto">
          <a:xfrm>
            <a:off x="19834225" y="6792913"/>
            <a:ext cx="301625" cy="255587"/>
          </a:xfrm>
          <a:prstGeom prst="rect">
            <a:avLst/>
          </a:prstGeom>
          <a:noFill/>
          <a:ln w="9525" algn="ctr">
            <a:noFill/>
            <a:round/>
            <a:headEnd/>
            <a:tailEnd/>
          </a:ln>
        </p:spPr>
        <p:txBody>
          <a:bodyPr lIns="457200" tIns="457200" rIns="457200" bIns="457200">
            <a:spAutoFit/>
          </a:bodyPr>
          <a:lstStyle/>
          <a:p>
            <a:pPr defTabSz="4389438"/>
            <a:endParaRPr lang="en-US"/>
          </a:p>
        </p:txBody>
      </p:sp>
      <p:sp>
        <p:nvSpPr>
          <p:cNvPr id="4168" name="Rectangle 63" descr="" title=""/>
          <p:cNvSpPr>
            <a:spLocks noChangeArrowheads="1"/>
          </p:cNvSpPr>
          <p:nvPr/>
        </p:nvSpPr>
        <p:spPr bwMode="auto">
          <a:xfrm>
            <a:off x="19834225" y="5248275"/>
            <a:ext cx="301625" cy="377825"/>
          </a:xfrm>
          <a:prstGeom prst="rect">
            <a:avLst/>
          </a:prstGeom>
          <a:noFill/>
          <a:ln w="9525" algn="ctr">
            <a:noFill/>
            <a:round/>
            <a:headEnd/>
            <a:tailEnd/>
          </a:ln>
        </p:spPr>
        <p:txBody>
          <a:bodyPr lIns="457200" tIns="457200" rIns="457200" bIns="457200">
            <a:spAutoFit/>
          </a:bodyPr>
          <a:lstStyle/>
          <a:p>
            <a:pPr defTabSz="4389438"/>
            <a:endParaRPr lang="en-US"/>
          </a:p>
        </p:txBody>
      </p:sp>
      <p:sp>
        <p:nvSpPr>
          <p:cNvPr id="4214" name="Text Box 424" descr="" title=""/>
          <p:cNvSpPr txBox="1">
            <a:spLocks noChangeArrowheads="1"/>
          </p:cNvSpPr>
          <p:nvPr/>
        </p:nvSpPr>
        <p:spPr bwMode="auto">
          <a:xfrm>
            <a:off x="22282150" y="5626100"/>
            <a:ext cx="9982200" cy="830803"/>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4800" b="1" dirty="0">
                <a:solidFill>
                  <a:srgbClr val="F8F8F8"/>
                </a:solidFill>
              </a:rPr>
              <a:t>Saliency &amp; Anchoring</a:t>
            </a:r>
          </a:p>
        </p:txBody>
      </p:sp>
      <p:sp>
        <p:nvSpPr>
          <p:cNvPr id="94" name="Right Brace 93" descr="" title=""/>
          <p:cNvSpPr/>
          <p:nvPr/>
        </p:nvSpPr>
        <p:spPr bwMode="auto">
          <a:xfrm>
            <a:off x="29012444" y="21024850"/>
            <a:ext cx="959135" cy="1022350"/>
          </a:xfrm>
          <a:prstGeom prst="rightBrace">
            <a:avLst/>
          </a:prstGeom>
          <a:no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pitchFamily="34" charset="0"/>
            </a:endParaRPr>
          </a:p>
        </p:txBody>
      </p:sp>
      <p:sp>
        <p:nvSpPr>
          <p:cNvPr id="113" name="Rounded Rectangle 112" descr="" title=""/>
          <p:cNvSpPr/>
          <p:nvPr/>
        </p:nvSpPr>
        <p:spPr bwMode="auto">
          <a:xfrm>
            <a:off x="6315075" y="1514475"/>
            <a:ext cx="2228850" cy="1914525"/>
          </a:xfrm>
          <a:prstGeom prst="roundRect">
            <a:avLst/>
          </a:prstGeom>
          <a:no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pitchFamily="34" charset="0"/>
            </a:endParaRPr>
          </a:p>
        </p:txBody>
      </p:sp>
      <p:sp>
        <p:nvSpPr>
          <p:cNvPr id="48" name="Rectangle 47" descr="" title=""/>
          <p:cNvSpPr/>
          <p:nvPr/>
        </p:nvSpPr>
        <p:spPr>
          <a:xfrm>
            <a:off x="11683045" y="6648749"/>
            <a:ext cx="9388475" cy="7540526"/>
          </a:xfrm>
          <a:prstGeom prst="rect">
            <a:avLst/>
          </a:prstGeom>
        </p:spPr>
        <p:txBody>
          <a:bodyPr wrap="square">
            <a:spAutoFit/>
          </a:bodyPr>
          <a:lstStyle/>
          <a:p>
            <a:pPr lvl="1"/>
            <a:r>
              <a:rPr lang="en-US" sz="3200" b="1" dirty="0"/>
              <a:t>Saliency bias </a:t>
            </a:r>
            <a:r>
              <a:rPr lang="en-US" sz="3200" dirty="0"/>
              <a:t>may cause juries to overvalue an infringing feature. Because the entire lawsuit is about the feature in suit, jurors may overestimate that feature’s value.</a:t>
            </a:r>
          </a:p>
          <a:p>
            <a:pPr lvl="1"/>
            <a:endParaRPr lang="en-US" sz="3200" dirty="0"/>
          </a:p>
          <a:p>
            <a:pPr lvl="1"/>
            <a:r>
              <a:rPr lang="en-US" sz="3200" b="1" dirty="0"/>
              <a:t>Anchoring</a:t>
            </a:r>
            <a:r>
              <a:rPr lang="en-US" sz="3200" dirty="0"/>
              <a:t> may cause juries to overvalue an infringing feature.  Plaintiff’s damages request may unduly influence the award. </a:t>
            </a:r>
          </a:p>
          <a:p>
            <a:pPr lvl="1"/>
            <a:endParaRPr lang="en-US" sz="3200" b="1" dirty="0"/>
          </a:p>
          <a:p>
            <a:pPr lvl="1"/>
            <a:r>
              <a:rPr lang="en-US" sz="3200" b="1" dirty="0"/>
              <a:t>Frames: </a:t>
            </a:r>
            <a:r>
              <a:rPr lang="en-US" sz="3200" dirty="0"/>
              <a:t>Requiring mock jurors to assess multiple features simultaneously would reduce any saliency effect.</a:t>
            </a:r>
          </a:p>
          <a:p>
            <a:pPr lvl="1"/>
            <a:endParaRPr lang="en-US" sz="3200" dirty="0"/>
          </a:p>
          <a:p>
            <a:pPr lvl="1"/>
            <a:r>
              <a:rPr lang="en-US" sz="3200" b="1" dirty="0"/>
              <a:t>Exposing the Anchor: </a:t>
            </a:r>
            <a:r>
              <a:rPr lang="en-US" sz="3200" dirty="0"/>
              <a:t>Mock jurors would be less susceptive to an anchor if they were expressly told about that bias.</a:t>
            </a:r>
          </a:p>
          <a:p>
            <a:pPr lvl="1"/>
            <a:endParaRPr lang="en-US" sz="3600" dirty="0"/>
          </a:p>
        </p:txBody>
      </p:sp>
      <p:pic>
        <p:nvPicPr>
          <p:cNvPr id="1028" name="Picture 4" descr=""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66" y="822137"/>
            <a:ext cx="9396834" cy="336938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descr="" title=""/>
          <p:cNvSpPr/>
          <p:nvPr/>
        </p:nvSpPr>
        <p:spPr>
          <a:xfrm>
            <a:off x="11483295" y="14705239"/>
            <a:ext cx="10006582" cy="8279190"/>
          </a:xfrm>
          <a:prstGeom prst="rect">
            <a:avLst/>
          </a:prstGeom>
        </p:spPr>
        <p:txBody>
          <a:bodyPr wrap="square">
            <a:spAutoFit/>
          </a:bodyPr>
          <a:lstStyle/>
          <a:p>
            <a:pPr lvl="1"/>
            <a:r>
              <a:rPr lang="en-US" sz="3200" b="1" dirty="0"/>
              <a:t>Respondents:  </a:t>
            </a:r>
            <a:r>
              <a:rPr lang="en-US" sz="3200" dirty="0"/>
              <a:t>Online </a:t>
            </a:r>
            <a:r>
              <a:rPr lang="en-US" sz="3200" dirty="0" err="1"/>
              <a:t>mTurk</a:t>
            </a:r>
            <a:r>
              <a:rPr lang="en-US" sz="3200" dirty="0"/>
              <a:t> population, N=973,</a:t>
            </a:r>
          </a:p>
          <a:p>
            <a:pPr lvl="1"/>
            <a:r>
              <a:rPr lang="en-US" sz="3200" dirty="0"/>
              <a:t>representative on gender and income, but more liberal, younger, more educated and less diverse than U.S. population.</a:t>
            </a:r>
            <a:br>
              <a:rPr lang="en-US" sz="3200" dirty="0"/>
            </a:br>
            <a:endParaRPr lang="en-US" sz="3200" dirty="0"/>
          </a:p>
          <a:p>
            <a:pPr lvl="1"/>
            <a:r>
              <a:rPr lang="en-US" sz="3200" b="1" dirty="0"/>
              <a:t>Basic Case – </a:t>
            </a:r>
            <a:r>
              <a:rPr lang="en-US" sz="3200" dirty="0"/>
              <a:t>Product Misrepresentation Case. Plaintiff and defendant argue over value of missing feature.  Defendant points to the value of other features NOT at issue to make argument. </a:t>
            </a:r>
          </a:p>
          <a:p>
            <a:pPr lvl="1"/>
            <a:endParaRPr lang="en-US" sz="3200" dirty="0"/>
          </a:p>
          <a:p>
            <a:pPr lvl="1"/>
            <a:r>
              <a:rPr lang="en-US" sz="3200" b="1" dirty="0"/>
              <a:t>Manipulations: </a:t>
            </a:r>
            <a:r>
              <a:rPr lang="en-US" sz="3200" dirty="0"/>
              <a:t>3x3x2  investigative actions, including:</a:t>
            </a:r>
          </a:p>
          <a:p>
            <a:pPr marL="1028700" lvl="1" indent="-571500">
              <a:buFont typeface="Arial" panose="020B0604020202020204" pitchFamily="34" charset="0"/>
              <a:buChar char="•"/>
            </a:pPr>
            <a:r>
              <a:rPr lang="en-US" sz="3200" dirty="0"/>
              <a:t>Changing Feature rotating between plaintiff and defendant’s case(x3)</a:t>
            </a:r>
          </a:p>
          <a:p>
            <a:pPr marL="1485900" lvl="2" indent="-571500">
              <a:buFont typeface="Wingdings" pitchFamily="2" charset="2"/>
              <a:buChar char="Ø"/>
            </a:pPr>
            <a:r>
              <a:rPr lang="en-US" sz="2800" dirty="0"/>
              <a:t>Camera, 12 </a:t>
            </a:r>
            <a:r>
              <a:rPr lang="en-US" sz="2800" dirty="0" err="1"/>
              <a:t>MegaPixel</a:t>
            </a:r>
            <a:r>
              <a:rPr lang="en-US" sz="2800" dirty="0"/>
              <a:t> vs 8 Megapixel</a:t>
            </a:r>
          </a:p>
          <a:p>
            <a:pPr marL="1485900" lvl="2" indent="-571500">
              <a:buFont typeface="Wingdings" pitchFamily="2" charset="2"/>
              <a:buChar char="Ø"/>
            </a:pPr>
            <a:r>
              <a:rPr lang="en-US" sz="2800" dirty="0"/>
              <a:t>Storage, 128 Gig vs 96 Gig</a:t>
            </a:r>
          </a:p>
          <a:p>
            <a:pPr marL="1485900" lvl="2" indent="-571500">
              <a:buFont typeface="Wingdings" pitchFamily="2" charset="2"/>
              <a:buChar char="Ø"/>
            </a:pPr>
            <a:r>
              <a:rPr lang="en-US" sz="2800" dirty="0"/>
              <a:t>Security, 6 Digit Code vs. 4 Digit Code</a:t>
            </a:r>
            <a:endParaRPr lang="en-US" sz="3200" dirty="0"/>
          </a:p>
          <a:p>
            <a:pPr marL="1028700" lvl="1" indent="-571500">
              <a:buFont typeface="Arial" panose="020B0604020202020204" pitchFamily="34" charset="0"/>
              <a:buChar char="•"/>
            </a:pPr>
            <a:r>
              <a:rPr lang="en-US" sz="3200" dirty="0"/>
              <a:t>Traditional jury verdict form vs simultaneous valuations (x3)</a:t>
            </a:r>
          </a:p>
          <a:p>
            <a:pPr marL="1028700" lvl="1" indent="-571500">
              <a:buFont typeface="Arial" panose="020B0604020202020204" pitchFamily="34" charset="0"/>
              <a:buChar char="•"/>
            </a:pPr>
            <a:r>
              <a:rPr lang="en-US" sz="3200" dirty="0"/>
              <a:t>Defendant expressly exposes anchor (x2)</a:t>
            </a:r>
          </a:p>
        </p:txBody>
      </p:sp>
      <p:sp>
        <p:nvSpPr>
          <p:cNvPr id="7" name="Rectangle 6" descr="" title=""/>
          <p:cNvSpPr/>
          <p:nvPr/>
        </p:nvSpPr>
        <p:spPr bwMode="auto">
          <a:xfrm>
            <a:off x="26517600" y="7899991"/>
            <a:ext cx="2339163" cy="265814"/>
          </a:xfrm>
          <a:prstGeom prst="rect">
            <a:avLst/>
          </a:prstGeom>
          <a:solidFill>
            <a:srgbClr val="FFFFFF"/>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pitchFamily="34" charset="0"/>
            </a:endParaRPr>
          </a:p>
        </p:txBody>
      </p:sp>
      <p:pic>
        <p:nvPicPr>
          <p:cNvPr id="8" name="Picture 7" descr="" title=""/>
          <p:cNvPicPr>
            <a:picLocks noChangeAspect="1"/>
          </p:cNvPicPr>
          <p:nvPr/>
        </p:nvPicPr>
        <p:blipFill>
          <a:blip r:embed="rId4"/>
          <a:stretch>
            <a:fillRect/>
          </a:stretch>
        </p:blipFill>
        <p:spPr>
          <a:xfrm>
            <a:off x="33086993" y="19331579"/>
            <a:ext cx="9986113" cy="1286367"/>
          </a:xfrm>
          <a:prstGeom prst="rect">
            <a:avLst/>
          </a:prstGeom>
        </p:spPr>
      </p:pic>
      <p:sp>
        <p:nvSpPr>
          <p:cNvPr id="30" name="Rectangle 29" descr="" title="">
            <a:extLst>
              <a:ext uri="{FF2B5EF4-FFF2-40B4-BE49-F238E27FC236}">
                <a16:creationId xmlns:a16="http://schemas.microsoft.com/office/drawing/2014/main" id="{A7E1ADF8-FA86-E347-9121-29744A49C31A}"/>
              </a:ext>
            </a:extLst>
          </p:cNvPr>
          <p:cNvSpPr/>
          <p:nvPr/>
        </p:nvSpPr>
        <p:spPr>
          <a:xfrm>
            <a:off x="22626501" y="6874024"/>
            <a:ext cx="9388475" cy="1200329"/>
          </a:xfrm>
          <a:prstGeom prst="rect">
            <a:avLst/>
          </a:prstGeom>
        </p:spPr>
        <p:txBody>
          <a:bodyPr wrap="square">
            <a:spAutoFit/>
          </a:bodyPr>
          <a:lstStyle/>
          <a:p>
            <a:pPr lvl="1"/>
            <a:r>
              <a:rPr lang="en-US" sz="3600" b="1" dirty="0"/>
              <a:t>Saliency Bias: Two features were valued higher when at-issue than when not at-issue </a:t>
            </a:r>
            <a:endParaRPr lang="en-US" sz="4400" dirty="0"/>
          </a:p>
        </p:txBody>
      </p:sp>
      <p:sp>
        <p:nvSpPr>
          <p:cNvPr id="41" name="Rectangle 40" descr="" title="">
            <a:extLst>
              <a:ext uri="{FF2B5EF4-FFF2-40B4-BE49-F238E27FC236}">
                <a16:creationId xmlns:a16="http://schemas.microsoft.com/office/drawing/2014/main" id="{6030235B-4B3E-4E4A-BDA0-6F028CC39F27}"/>
              </a:ext>
            </a:extLst>
          </p:cNvPr>
          <p:cNvSpPr/>
          <p:nvPr/>
        </p:nvSpPr>
        <p:spPr>
          <a:xfrm>
            <a:off x="33090907" y="6877140"/>
            <a:ext cx="9947528" cy="1569660"/>
          </a:xfrm>
          <a:prstGeom prst="rect">
            <a:avLst/>
          </a:prstGeom>
        </p:spPr>
        <p:txBody>
          <a:bodyPr wrap="square">
            <a:spAutoFit/>
          </a:bodyPr>
          <a:lstStyle/>
          <a:p>
            <a:pPr lvl="1"/>
            <a:r>
              <a:rPr lang="en-US" sz="3600" b="1" dirty="0"/>
              <a:t>Frames: Valuing Multiple Features Together Reduced Damages Modestly</a:t>
            </a:r>
          </a:p>
          <a:p>
            <a:pPr lvl="1"/>
            <a:r>
              <a:rPr lang="en-US" sz="2400" b="1" dirty="0"/>
              <a:t>(Only significant Independent vs. Together5+Together8) </a:t>
            </a:r>
            <a:endParaRPr lang="en-US" sz="3600" b="1" dirty="0"/>
          </a:p>
        </p:txBody>
      </p:sp>
      <p:graphicFrame>
        <p:nvGraphicFramePr>
          <p:cNvPr id="2" name="Table 1" descr="" title="">
            <a:extLst>
              <a:ext uri="{FF2B5EF4-FFF2-40B4-BE49-F238E27FC236}">
                <a16:creationId xmlns:a16="http://schemas.microsoft.com/office/drawing/2014/main" id="{B70389AE-8AA4-1146-BAB5-F37B7BD18CB7}"/>
              </a:ext>
            </a:extLst>
          </p:cNvPr>
          <p:cNvGraphicFramePr>
            <a:graphicFrameLocks noGrp="1"/>
          </p:cNvGraphicFramePr>
          <p:nvPr>
            <p:extLst>
              <p:ext uri="{D42A27DB-BD31-4B8C-83A1-F6EECF244321}">
                <p14:modId xmlns:p14="http://schemas.microsoft.com/office/powerpoint/2010/main" val="3728487293"/>
              </p:ext>
            </p:extLst>
          </p:nvPr>
        </p:nvGraphicFramePr>
        <p:xfrm>
          <a:off x="23032818" y="26276361"/>
          <a:ext cx="8666381" cy="4303651"/>
        </p:xfrm>
        <a:graphic>
          <a:graphicData uri="http://schemas.openxmlformats.org/drawingml/2006/table">
            <a:tbl>
              <a:tblPr firstRow="1" firstCol="1" bandRow="1">
                <a:tableStyleId>{5C22544A-7EE6-4342-B048-85BDC9FD1C3A}</a:tableStyleId>
              </a:tblPr>
              <a:tblGrid>
                <a:gridCol w="1200087">
                  <a:extLst>
                    <a:ext uri="{9D8B030D-6E8A-4147-A177-3AD203B41FA5}">
                      <a16:colId xmlns:a16="http://schemas.microsoft.com/office/drawing/2014/main" val="3425069259"/>
                    </a:ext>
                  </a:extLst>
                </a:gridCol>
                <a:gridCol w="1983216">
                  <a:extLst>
                    <a:ext uri="{9D8B030D-6E8A-4147-A177-3AD203B41FA5}">
                      <a16:colId xmlns:a16="http://schemas.microsoft.com/office/drawing/2014/main" val="2254510485"/>
                    </a:ext>
                  </a:extLst>
                </a:gridCol>
                <a:gridCol w="1488298">
                  <a:extLst>
                    <a:ext uri="{9D8B030D-6E8A-4147-A177-3AD203B41FA5}">
                      <a16:colId xmlns:a16="http://schemas.microsoft.com/office/drawing/2014/main" val="524975378"/>
                    </a:ext>
                  </a:extLst>
                </a:gridCol>
                <a:gridCol w="1594605">
                  <a:extLst>
                    <a:ext uri="{9D8B030D-6E8A-4147-A177-3AD203B41FA5}">
                      <a16:colId xmlns:a16="http://schemas.microsoft.com/office/drawing/2014/main" val="4024461966"/>
                    </a:ext>
                  </a:extLst>
                </a:gridCol>
                <a:gridCol w="2400175">
                  <a:extLst>
                    <a:ext uri="{9D8B030D-6E8A-4147-A177-3AD203B41FA5}">
                      <a16:colId xmlns:a16="http://schemas.microsoft.com/office/drawing/2014/main" val="3072058228"/>
                    </a:ext>
                  </a:extLst>
                </a:gridCol>
              </a:tblGrid>
              <a:tr h="1721461">
                <a:tc>
                  <a:txBody>
                    <a:bodyPr/>
                    <a:lstStyle/>
                    <a:p>
                      <a:pPr marL="0" marR="0" indent="0" algn="ctr">
                        <a:spcBef>
                          <a:spcPts val="0"/>
                        </a:spcBef>
                        <a:spcAft>
                          <a:spcPts val="0"/>
                        </a:spcAft>
                      </a:pPr>
                      <a:r>
                        <a:rPr lang="en-US" sz="2000" dirty="0">
                          <a:solidFill>
                            <a:schemeClr val="tx1">
                              <a:lumMod val="95000"/>
                              <a:lumOff val="5000"/>
                            </a:schemeClr>
                          </a:solidFill>
                          <a:effectLst/>
                        </a:rPr>
                        <a:t> </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Plaintiff</a:t>
                      </a:r>
                    </a:p>
                    <a:p>
                      <a:pPr marL="0" marR="0" indent="0" algn="ctr">
                        <a:spcBef>
                          <a:spcPts val="0"/>
                        </a:spcBef>
                        <a:spcAft>
                          <a:spcPts val="0"/>
                        </a:spcAft>
                      </a:pPr>
                      <a:r>
                        <a:rPr lang="en-US" sz="2000" dirty="0">
                          <a:solidFill>
                            <a:schemeClr val="tx1">
                              <a:lumMod val="95000"/>
                              <a:lumOff val="5000"/>
                            </a:schemeClr>
                          </a:solidFill>
                          <a:effectLst/>
                        </a:rPr>
                        <a:t>Average</a:t>
                      </a:r>
                    </a:p>
                    <a:p>
                      <a:pPr marL="0" marR="0" indent="0" algn="ctr">
                        <a:spcBef>
                          <a:spcPts val="0"/>
                        </a:spcBef>
                        <a:spcAft>
                          <a:spcPts val="0"/>
                        </a:spcAft>
                      </a:pPr>
                      <a:r>
                        <a:rPr lang="en-US" sz="2000" dirty="0">
                          <a:solidFill>
                            <a:schemeClr val="tx1">
                              <a:lumMod val="95000"/>
                              <a:lumOff val="5000"/>
                            </a:schemeClr>
                          </a:solidFill>
                          <a:effectLst/>
                        </a:rPr>
                        <a:t>(n)</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a:solidFill>
                            <a:schemeClr val="tx1">
                              <a:lumMod val="95000"/>
                              <a:lumOff val="5000"/>
                            </a:schemeClr>
                          </a:solidFill>
                          <a:effectLst/>
                        </a:rPr>
                        <a:t>Defendant Average</a:t>
                      </a:r>
                    </a:p>
                    <a:p>
                      <a:pPr marL="0" marR="0" indent="0" algn="ctr">
                        <a:spcBef>
                          <a:spcPts val="0"/>
                        </a:spcBef>
                        <a:spcAft>
                          <a:spcPts val="0"/>
                        </a:spcAft>
                      </a:pPr>
                      <a:r>
                        <a:rPr lang="en-US" sz="2000">
                          <a:solidFill>
                            <a:schemeClr val="tx1">
                              <a:lumMod val="95000"/>
                              <a:lumOff val="5000"/>
                            </a:schemeClr>
                          </a:solidFill>
                          <a:effectLst/>
                        </a:rPr>
                        <a:t>(n)</a:t>
                      </a:r>
                      <a:endParaRPr lang="en-US" sz="200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p-value </a:t>
                      </a:r>
                    </a:p>
                    <a:p>
                      <a:pPr marL="0" marR="0" indent="0" algn="ctr">
                        <a:spcBef>
                          <a:spcPts val="0"/>
                        </a:spcBef>
                        <a:spcAft>
                          <a:spcPts val="0"/>
                        </a:spcAft>
                      </a:pPr>
                      <a:r>
                        <a:rPr lang="en-US" sz="2000" dirty="0">
                          <a:solidFill>
                            <a:schemeClr val="tx1">
                              <a:lumMod val="95000"/>
                              <a:lumOff val="5000"/>
                            </a:schemeClr>
                          </a:solidFill>
                          <a:effectLst/>
                        </a:rPr>
                        <a:t>(t-test)</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Effect Size 95% Confidence Intervals</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7163383"/>
                  </a:ext>
                </a:extLst>
              </a:tr>
              <a:tr h="860730">
                <a:tc>
                  <a:txBody>
                    <a:bodyPr/>
                    <a:lstStyle/>
                    <a:p>
                      <a:pPr marL="0" marR="0" indent="0" algn="ctr">
                        <a:spcBef>
                          <a:spcPts val="0"/>
                        </a:spcBef>
                        <a:spcAft>
                          <a:spcPts val="0"/>
                        </a:spcAft>
                      </a:pPr>
                      <a:r>
                        <a:rPr lang="en-US" sz="2000" dirty="0">
                          <a:solidFill>
                            <a:schemeClr val="tx1">
                              <a:lumMod val="95000"/>
                              <a:lumOff val="5000"/>
                            </a:schemeClr>
                          </a:solidFill>
                          <a:effectLst/>
                        </a:rPr>
                        <a:t>Camera</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27940" algn="ctr">
                        <a:spcBef>
                          <a:spcPts val="0"/>
                        </a:spcBef>
                        <a:spcAft>
                          <a:spcPts val="0"/>
                        </a:spcAft>
                      </a:pPr>
                      <a:r>
                        <a:rPr lang="en-US" sz="2200">
                          <a:effectLst/>
                        </a:rPr>
                        <a:t>$65.89</a:t>
                      </a:r>
                    </a:p>
                    <a:p>
                      <a:pPr marL="0" marR="0" indent="27940" algn="ctr">
                        <a:spcBef>
                          <a:spcPts val="0"/>
                        </a:spcBef>
                        <a:spcAft>
                          <a:spcPts val="0"/>
                        </a:spcAft>
                      </a:pPr>
                      <a:r>
                        <a:rPr lang="en-US" sz="2200">
                          <a:effectLst/>
                        </a:rPr>
                        <a:t>(308)</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$56.95</a:t>
                      </a:r>
                    </a:p>
                    <a:p>
                      <a:pPr marL="0" marR="0" indent="0" algn="ctr">
                        <a:spcBef>
                          <a:spcPts val="0"/>
                        </a:spcBef>
                        <a:spcAft>
                          <a:spcPts val="0"/>
                        </a:spcAft>
                      </a:pPr>
                      <a:r>
                        <a:rPr lang="en-US" sz="2200" dirty="0">
                          <a:effectLst/>
                        </a:rPr>
                        <a:t>(665)</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p &lt; 0.001</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a:effectLst/>
                        </a:rPr>
                        <a:t>-$3.49</a:t>
                      </a:r>
                    </a:p>
                    <a:p>
                      <a:pPr marL="0" marR="0" indent="0" algn="ctr">
                        <a:spcBef>
                          <a:spcPts val="0"/>
                        </a:spcBef>
                        <a:spcAft>
                          <a:spcPts val="0"/>
                        </a:spcAft>
                      </a:pPr>
                      <a:r>
                        <a:rPr lang="en-US" sz="2200">
                          <a:effectLst/>
                        </a:rPr>
                        <a:t>-$14.40</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0282565"/>
                  </a:ext>
                </a:extLst>
              </a:tr>
              <a:tr h="860730">
                <a:tc>
                  <a:txBody>
                    <a:bodyPr/>
                    <a:lstStyle/>
                    <a:p>
                      <a:pPr marL="0" marR="0" indent="0" algn="ctr">
                        <a:spcBef>
                          <a:spcPts val="0"/>
                        </a:spcBef>
                        <a:spcAft>
                          <a:spcPts val="0"/>
                        </a:spcAft>
                      </a:pPr>
                      <a:r>
                        <a:rPr lang="en-US" sz="2000" dirty="0">
                          <a:solidFill>
                            <a:schemeClr val="tx1">
                              <a:lumMod val="95000"/>
                              <a:lumOff val="5000"/>
                            </a:schemeClr>
                          </a:solidFill>
                          <a:effectLst/>
                        </a:rPr>
                        <a:t>Storage</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27940" algn="ctr">
                        <a:spcBef>
                          <a:spcPts val="0"/>
                        </a:spcBef>
                        <a:spcAft>
                          <a:spcPts val="0"/>
                        </a:spcAft>
                      </a:pPr>
                      <a:r>
                        <a:rPr lang="en-US" sz="2200">
                          <a:effectLst/>
                        </a:rPr>
                        <a:t>$57.80</a:t>
                      </a:r>
                    </a:p>
                    <a:p>
                      <a:pPr marL="0" marR="0" indent="27940" algn="ctr">
                        <a:spcBef>
                          <a:spcPts val="0"/>
                        </a:spcBef>
                        <a:spcAft>
                          <a:spcPts val="0"/>
                        </a:spcAft>
                      </a:pPr>
                      <a:r>
                        <a:rPr lang="en-US" sz="2200">
                          <a:effectLst/>
                        </a:rPr>
                        <a:t>(299)</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a:effectLst/>
                        </a:rPr>
                        <a:t>$60.84</a:t>
                      </a:r>
                    </a:p>
                    <a:p>
                      <a:pPr marL="0" marR="0" indent="0" algn="ctr">
                        <a:spcBef>
                          <a:spcPts val="0"/>
                        </a:spcBef>
                        <a:spcAft>
                          <a:spcPts val="0"/>
                        </a:spcAft>
                      </a:pPr>
                      <a:r>
                        <a:rPr lang="en-US" sz="2200">
                          <a:effectLst/>
                        </a:rPr>
                        <a:t>(674)</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a:effectLst/>
                        </a:rPr>
                        <a:t>p = 0.34 </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$9.28</a:t>
                      </a:r>
                    </a:p>
                    <a:p>
                      <a:pPr marL="0" marR="0" indent="0" algn="ctr">
                        <a:spcBef>
                          <a:spcPts val="0"/>
                        </a:spcBef>
                        <a:spcAft>
                          <a:spcPts val="0"/>
                        </a:spcAft>
                      </a:pPr>
                      <a:r>
                        <a:rPr lang="en-US" sz="2200" dirty="0">
                          <a:effectLst/>
                        </a:rPr>
                        <a:t>-$3.19</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955057"/>
                  </a:ext>
                </a:extLst>
              </a:tr>
              <a:tr h="860730">
                <a:tc>
                  <a:txBody>
                    <a:bodyPr/>
                    <a:lstStyle/>
                    <a:p>
                      <a:pPr marL="0" marR="0" indent="0" algn="ctr">
                        <a:spcBef>
                          <a:spcPts val="0"/>
                        </a:spcBef>
                        <a:spcAft>
                          <a:spcPts val="0"/>
                        </a:spcAft>
                      </a:pPr>
                      <a:r>
                        <a:rPr lang="en-US" sz="2000" dirty="0">
                          <a:solidFill>
                            <a:schemeClr val="tx1">
                              <a:lumMod val="95000"/>
                              <a:lumOff val="5000"/>
                            </a:schemeClr>
                          </a:solidFill>
                          <a:effectLst/>
                        </a:rPr>
                        <a:t>Security</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27940" algn="ctr">
                        <a:spcBef>
                          <a:spcPts val="0"/>
                        </a:spcBef>
                        <a:spcAft>
                          <a:spcPts val="0"/>
                        </a:spcAft>
                      </a:pPr>
                      <a:r>
                        <a:rPr lang="en-US" sz="2200">
                          <a:effectLst/>
                        </a:rPr>
                        <a:t>$43.49</a:t>
                      </a:r>
                    </a:p>
                    <a:p>
                      <a:pPr marL="0" marR="0" indent="27940" algn="ctr">
                        <a:spcBef>
                          <a:spcPts val="0"/>
                        </a:spcBef>
                        <a:spcAft>
                          <a:spcPts val="0"/>
                        </a:spcAft>
                      </a:pPr>
                      <a:r>
                        <a:rPr lang="en-US" sz="2200">
                          <a:effectLst/>
                        </a:rPr>
                        <a:t>(366)</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$23.46</a:t>
                      </a:r>
                    </a:p>
                    <a:p>
                      <a:pPr marL="0" marR="0" indent="0" algn="ctr">
                        <a:spcBef>
                          <a:spcPts val="0"/>
                        </a:spcBef>
                        <a:spcAft>
                          <a:spcPts val="0"/>
                        </a:spcAft>
                      </a:pPr>
                      <a:r>
                        <a:rPr lang="en-US" sz="2200" dirty="0">
                          <a:effectLst/>
                        </a:rPr>
                        <a:t>(607)</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a:effectLst/>
                        </a:rPr>
                        <a:t>p &lt; 1.5e-15</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-$15.23 (5%)</a:t>
                      </a:r>
                    </a:p>
                    <a:p>
                      <a:pPr marL="0" marR="0" indent="0" algn="ctr">
                        <a:spcBef>
                          <a:spcPts val="0"/>
                        </a:spcBef>
                        <a:spcAft>
                          <a:spcPts val="0"/>
                        </a:spcAft>
                      </a:pPr>
                      <a:r>
                        <a:rPr lang="en-US" sz="2200" dirty="0">
                          <a:effectLst/>
                        </a:rPr>
                        <a:t>-$24.81 (95%)</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522294"/>
                  </a:ext>
                </a:extLst>
              </a:tr>
            </a:tbl>
          </a:graphicData>
        </a:graphic>
      </p:graphicFrame>
      <p:sp>
        <p:nvSpPr>
          <p:cNvPr id="3" name="Rectangle 1" descr="" title="">
            <a:extLst>
              <a:ext uri="{FF2B5EF4-FFF2-40B4-BE49-F238E27FC236}">
                <a16:creationId xmlns:a16="http://schemas.microsoft.com/office/drawing/2014/main" id="{34AD7C9F-12EA-964E-9919-C4D51170416C}"/>
              </a:ext>
            </a:extLst>
          </p:cNvPr>
          <p:cNvSpPr>
            <a:spLocks noChangeArrowheads="1"/>
          </p:cNvSpPr>
          <p:nvPr/>
        </p:nvSpPr>
        <p:spPr bwMode="auto">
          <a:xfrm>
            <a:off x="20134898" y="14801086"/>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descr="" title="">
            <a:extLst>
              <a:ext uri="{FF2B5EF4-FFF2-40B4-BE49-F238E27FC236}">
                <a16:creationId xmlns:a16="http://schemas.microsoft.com/office/drawing/2014/main" id="{5C3DB831-0AF7-D848-A322-C924EFD9148D}"/>
              </a:ext>
            </a:extLst>
          </p:cNvPr>
          <p:cNvGraphicFramePr>
            <a:graphicFrameLocks noGrp="1"/>
          </p:cNvGraphicFramePr>
          <p:nvPr>
            <p:extLst>
              <p:ext uri="{D42A27DB-BD31-4B8C-83A1-F6EECF244321}">
                <p14:modId xmlns:p14="http://schemas.microsoft.com/office/powerpoint/2010/main" val="3377878205"/>
              </p:ext>
            </p:extLst>
          </p:nvPr>
        </p:nvGraphicFramePr>
        <p:xfrm>
          <a:off x="33973232" y="8654799"/>
          <a:ext cx="8305068" cy="3716156"/>
        </p:xfrm>
        <a:graphic>
          <a:graphicData uri="http://schemas.openxmlformats.org/drawingml/2006/table">
            <a:tbl>
              <a:tblPr firstRow="1" firstCol="1" bandRow="1">
                <a:tableStyleId>{5C22544A-7EE6-4342-B048-85BDC9FD1C3A}</a:tableStyleId>
              </a:tblPr>
              <a:tblGrid>
                <a:gridCol w="1274306">
                  <a:extLst>
                    <a:ext uri="{9D8B030D-6E8A-4147-A177-3AD203B41FA5}">
                      <a16:colId xmlns:a16="http://schemas.microsoft.com/office/drawing/2014/main" val="223544652"/>
                    </a:ext>
                  </a:extLst>
                </a:gridCol>
                <a:gridCol w="2403164">
                  <a:extLst>
                    <a:ext uri="{9D8B030D-6E8A-4147-A177-3AD203B41FA5}">
                      <a16:colId xmlns:a16="http://schemas.microsoft.com/office/drawing/2014/main" val="1158393866"/>
                    </a:ext>
                  </a:extLst>
                </a:gridCol>
                <a:gridCol w="2598895">
                  <a:extLst>
                    <a:ext uri="{9D8B030D-6E8A-4147-A177-3AD203B41FA5}">
                      <a16:colId xmlns:a16="http://schemas.microsoft.com/office/drawing/2014/main" val="1014621594"/>
                    </a:ext>
                  </a:extLst>
                </a:gridCol>
                <a:gridCol w="2028703">
                  <a:extLst>
                    <a:ext uri="{9D8B030D-6E8A-4147-A177-3AD203B41FA5}">
                      <a16:colId xmlns:a16="http://schemas.microsoft.com/office/drawing/2014/main" val="1995208724"/>
                    </a:ext>
                  </a:extLst>
                </a:gridCol>
              </a:tblGrid>
              <a:tr h="1486463">
                <a:tc>
                  <a:txBody>
                    <a:bodyPr/>
                    <a:lstStyle/>
                    <a:p>
                      <a:pPr marL="0" marR="0" indent="0" algn="ctr">
                        <a:spcBef>
                          <a:spcPts val="0"/>
                        </a:spcBef>
                        <a:spcAft>
                          <a:spcPts val="0"/>
                        </a:spcAft>
                      </a:pPr>
                      <a:r>
                        <a:rPr lang="en-US" sz="2000" dirty="0">
                          <a:solidFill>
                            <a:schemeClr val="tx1">
                              <a:lumMod val="95000"/>
                              <a:lumOff val="5000"/>
                            </a:schemeClr>
                          </a:solidFill>
                          <a:effectLst/>
                        </a:rPr>
                        <a:t> </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Independent</a:t>
                      </a:r>
                    </a:p>
                    <a:p>
                      <a:pPr marL="0" marR="0" indent="0" algn="ctr">
                        <a:spcBef>
                          <a:spcPts val="0"/>
                        </a:spcBef>
                        <a:spcAft>
                          <a:spcPts val="0"/>
                        </a:spcAft>
                      </a:pPr>
                      <a:r>
                        <a:rPr lang="en-US" sz="2000" dirty="0">
                          <a:solidFill>
                            <a:schemeClr val="tx1">
                              <a:lumMod val="95000"/>
                              <a:lumOff val="5000"/>
                            </a:schemeClr>
                          </a:solidFill>
                          <a:effectLst/>
                        </a:rPr>
                        <a:t>Avg. Damages (Traditional)</a:t>
                      </a:r>
                    </a:p>
                    <a:p>
                      <a:pPr marL="0" marR="0" indent="0" algn="ctr">
                        <a:spcBef>
                          <a:spcPts val="0"/>
                        </a:spcBef>
                        <a:spcAft>
                          <a:spcPts val="0"/>
                        </a:spcAft>
                      </a:pPr>
                      <a:r>
                        <a:rPr lang="en-US" sz="2000" dirty="0">
                          <a:solidFill>
                            <a:schemeClr val="tx1">
                              <a:lumMod val="95000"/>
                              <a:lumOff val="5000"/>
                            </a:schemeClr>
                          </a:solidFill>
                          <a:effectLst/>
                        </a:rPr>
                        <a:t>(n)</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Together5</a:t>
                      </a:r>
                    </a:p>
                    <a:p>
                      <a:pPr marL="0" marR="0" indent="0" algn="ctr">
                        <a:spcBef>
                          <a:spcPts val="0"/>
                        </a:spcBef>
                        <a:spcAft>
                          <a:spcPts val="0"/>
                        </a:spcAft>
                      </a:pPr>
                      <a:r>
                        <a:rPr lang="en-US" sz="2000" dirty="0">
                          <a:solidFill>
                            <a:schemeClr val="tx1">
                              <a:lumMod val="95000"/>
                              <a:lumOff val="5000"/>
                            </a:schemeClr>
                          </a:solidFill>
                          <a:effectLst/>
                        </a:rPr>
                        <a:t>Avg. Damages</a:t>
                      </a:r>
                    </a:p>
                    <a:p>
                      <a:pPr marL="0" marR="0" indent="0" algn="ctr">
                        <a:spcBef>
                          <a:spcPts val="0"/>
                        </a:spcBef>
                        <a:spcAft>
                          <a:spcPts val="0"/>
                        </a:spcAft>
                      </a:pPr>
                      <a:r>
                        <a:rPr lang="en-US" sz="2000" dirty="0">
                          <a:solidFill>
                            <a:schemeClr val="tx1">
                              <a:lumMod val="95000"/>
                              <a:lumOff val="5000"/>
                            </a:schemeClr>
                          </a:solidFill>
                          <a:effectLst/>
                        </a:rPr>
                        <a:t>(n)</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Together8</a:t>
                      </a:r>
                    </a:p>
                    <a:p>
                      <a:pPr marL="0" marR="0" indent="0" algn="ctr">
                        <a:spcBef>
                          <a:spcPts val="0"/>
                        </a:spcBef>
                        <a:spcAft>
                          <a:spcPts val="0"/>
                        </a:spcAft>
                      </a:pPr>
                      <a:r>
                        <a:rPr lang="en-US" sz="2000" dirty="0">
                          <a:solidFill>
                            <a:schemeClr val="tx1">
                              <a:lumMod val="95000"/>
                              <a:lumOff val="5000"/>
                            </a:schemeClr>
                          </a:solidFill>
                          <a:effectLst/>
                        </a:rPr>
                        <a:t>Avg. Damages</a:t>
                      </a:r>
                    </a:p>
                    <a:p>
                      <a:pPr marL="0" marR="0" indent="0" algn="ctr">
                        <a:spcBef>
                          <a:spcPts val="0"/>
                        </a:spcBef>
                        <a:spcAft>
                          <a:spcPts val="0"/>
                        </a:spcAft>
                      </a:pPr>
                      <a:r>
                        <a:rPr lang="en-US" sz="2000" dirty="0">
                          <a:solidFill>
                            <a:schemeClr val="tx1">
                              <a:lumMod val="95000"/>
                              <a:lumOff val="5000"/>
                            </a:schemeClr>
                          </a:solidFill>
                          <a:effectLst/>
                        </a:rPr>
                        <a:t>(n)</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3053975"/>
                  </a:ext>
                </a:extLst>
              </a:tr>
              <a:tr h="743231">
                <a:tc>
                  <a:txBody>
                    <a:bodyPr/>
                    <a:lstStyle/>
                    <a:p>
                      <a:pPr marL="0" marR="0" indent="0" algn="ctr">
                        <a:spcBef>
                          <a:spcPts val="0"/>
                        </a:spcBef>
                        <a:spcAft>
                          <a:spcPts val="0"/>
                        </a:spcAft>
                      </a:pPr>
                      <a:r>
                        <a:rPr lang="en-US" sz="2000" dirty="0">
                          <a:solidFill>
                            <a:schemeClr val="tx1">
                              <a:lumMod val="95000"/>
                              <a:lumOff val="5000"/>
                            </a:schemeClr>
                          </a:solidFill>
                          <a:effectLst/>
                        </a:rPr>
                        <a:t>Camera</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$68.25 (108) </a:t>
                      </a:r>
                    </a:p>
                  </a:txBody>
                  <a:tcPr marL="68580" marR="68580" marT="0" marB="0" anchor="ctr"/>
                </a:tc>
                <a:tc>
                  <a:txBody>
                    <a:bodyPr/>
                    <a:lstStyle/>
                    <a:p>
                      <a:pPr marL="0" marR="0" indent="0" algn="ctr">
                        <a:spcBef>
                          <a:spcPts val="0"/>
                        </a:spcBef>
                        <a:spcAft>
                          <a:spcPts val="0"/>
                        </a:spcAft>
                      </a:pPr>
                      <a:r>
                        <a:rPr lang="en-US" sz="2200" dirty="0">
                          <a:effectLst/>
                        </a:rPr>
                        <a:t>$66.52 (106)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$62.65 (97)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388080"/>
                  </a:ext>
                </a:extLst>
              </a:tr>
              <a:tr h="743231">
                <a:tc>
                  <a:txBody>
                    <a:bodyPr/>
                    <a:lstStyle/>
                    <a:p>
                      <a:pPr marL="0" marR="0" indent="0" algn="ctr">
                        <a:spcBef>
                          <a:spcPts val="0"/>
                        </a:spcBef>
                        <a:spcAft>
                          <a:spcPts val="0"/>
                        </a:spcAft>
                      </a:pPr>
                      <a:r>
                        <a:rPr lang="en-US" sz="2000" dirty="0">
                          <a:solidFill>
                            <a:schemeClr val="tx1">
                              <a:lumMod val="95000"/>
                              <a:lumOff val="5000"/>
                            </a:schemeClr>
                          </a:solidFill>
                          <a:effectLst/>
                        </a:rPr>
                        <a:t>Storage</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$61.79 (119)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$56.96 (95)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effectLst/>
                        </a:rPr>
                        <a:t>$53.15 (85)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6072523"/>
                  </a:ext>
                </a:extLst>
              </a:tr>
              <a:tr h="743231">
                <a:tc>
                  <a:txBody>
                    <a:bodyPr/>
                    <a:lstStyle/>
                    <a:p>
                      <a:pPr marL="0" marR="0" indent="0" algn="ctr">
                        <a:spcBef>
                          <a:spcPts val="0"/>
                        </a:spcBef>
                        <a:spcAft>
                          <a:spcPts val="0"/>
                        </a:spcAft>
                      </a:pPr>
                      <a:r>
                        <a:rPr lang="en-US" sz="2000">
                          <a:solidFill>
                            <a:schemeClr val="tx1">
                              <a:lumMod val="95000"/>
                              <a:lumOff val="5000"/>
                            </a:schemeClr>
                          </a:solidFill>
                          <a:effectLst/>
                        </a:rPr>
                        <a:t>Security</a:t>
                      </a:r>
                      <a:endParaRPr lang="en-US" sz="200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$46.95 (131)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$39.15 (126)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$44.34 (109) </a:t>
                      </a:r>
                    </a:p>
                  </a:txBody>
                  <a:tcPr marL="68580" marR="68580" marT="0" marB="0" anchor="ctr"/>
                </a:tc>
                <a:extLst>
                  <a:ext uri="{0D108BD9-81ED-4DB2-BD59-A6C34878D82A}">
                    <a16:rowId xmlns:a16="http://schemas.microsoft.com/office/drawing/2014/main" val="1595638130"/>
                  </a:ext>
                </a:extLst>
              </a:tr>
            </a:tbl>
          </a:graphicData>
        </a:graphic>
      </p:graphicFrame>
      <p:sp>
        <p:nvSpPr>
          <p:cNvPr id="38" name="Rectangle 37" descr="" title="">
            <a:extLst>
              <a:ext uri="{FF2B5EF4-FFF2-40B4-BE49-F238E27FC236}">
                <a16:creationId xmlns:a16="http://schemas.microsoft.com/office/drawing/2014/main" id="{AED4B0FC-898F-D84C-B9A7-0D871F971D58}"/>
              </a:ext>
            </a:extLst>
          </p:cNvPr>
          <p:cNvSpPr/>
          <p:nvPr/>
        </p:nvSpPr>
        <p:spPr>
          <a:xfrm>
            <a:off x="11583639" y="29877225"/>
            <a:ext cx="10006582" cy="1569660"/>
          </a:xfrm>
          <a:prstGeom prst="rect">
            <a:avLst/>
          </a:prstGeom>
        </p:spPr>
        <p:txBody>
          <a:bodyPr wrap="square">
            <a:spAutoFit/>
          </a:bodyPr>
          <a:lstStyle/>
          <a:p>
            <a:pPr lvl="1"/>
            <a:r>
              <a:rPr lang="en-US" sz="3200" b="1" dirty="0"/>
              <a:t>Dependent Variables: </a:t>
            </a:r>
            <a:r>
              <a:rPr lang="en-US" sz="3200" dirty="0"/>
              <a:t> </a:t>
            </a:r>
          </a:p>
          <a:p>
            <a:pPr marL="1028700" lvl="1" indent="-571500">
              <a:buFont typeface="Arial" panose="020B0604020202020204" pitchFamily="34" charset="0"/>
              <a:buChar char="•"/>
            </a:pPr>
            <a:r>
              <a:rPr lang="en-US" sz="3200" dirty="0"/>
              <a:t>Damages of Feature in Suit</a:t>
            </a:r>
          </a:p>
          <a:p>
            <a:pPr marL="1028700" lvl="1" indent="-571500">
              <a:buFont typeface="Arial" panose="020B0604020202020204" pitchFamily="34" charset="0"/>
              <a:buChar char="•"/>
            </a:pPr>
            <a:r>
              <a:rPr lang="en-US" sz="3200" dirty="0"/>
              <a:t>Value of other Features Discussed by Defendant</a:t>
            </a:r>
            <a:endParaRPr lang="en-US" sz="3200" b="1" dirty="0"/>
          </a:p>
        </p:txBody>
      </p:sp>
      <p:pic>
        <p:nvPicPr>
          <p:cNvPr id="46" name="Content Placeholder 5" descr="" title="">
            <a:extLst>
              <a:ext uri="{FF2B5EF4-FFF2-40B4-BE49-F238E27FC236}">
                <a16:creationId xmlns:a16="http://schemas.microsoft.com/office/drawing/2014/main" id="{377C445C-0A58-9748-9FCE-106F7A8E7E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25"/>
          <a:stretch/>
        </p:blipFill>
        <p:spPr>
          <a:xfrm>
            <a:off x="15170132" y="23384477"/>
            <a:ext cx="2302129" cy="2589892"/>
          </a:xfrm>
          <a:prstGeom prst="rect">
            <a:avLst/>
          </a:prstGeom>
        </p:spPr>
      </p:pic>
      <p:pic>
        <p:nvPicPr>
          <p:cNvPr id="47" name="Shape 299" descr="" title="">
            <a:extLst>
              <a:ext uri="{FF2B5EF4-FFF2-40B4-BE49-F238E27FC236}">
                <a16:creationId xmlns:a16="http://schemas.microsoft.com/office/drawing/2014/main" id="{A55E3153-90D3-C34A-BB1F-6F0E664EE0E1}"/>
              </a:ext>
            </a:extLst>
          </p:cNvPr>
          <p:cNvPicPr preferRelativeResize="0">
            <a:picLocks noChangeAspect="1"/>
          </p:cNvPicPr>
          <p:nvPr/>
        </p:nvPicPr>
        <p:blipFill rotWithShape="1">
          <a:blip r:embed="rId6">
            <a:alphaModFix/>
          </a:blip>
          <a:srcRect t="11810" r="2" b="7190"/>
          <a:stretch/>
        </p:blipFill>
        <p:spPr>
          <a:xfrm>
            <a:off x="12672779" y="27077770"/>
            <a:ext cx="2417728" cy="2207491"/>
          </a:xfrm>
          <a:prstGeom prst="rect">
            <a:avLst/>
          </a:prstGeom>
          <a:noFill/>
          <a:ln>
            <a:noFill/>
          </a:ln>
        </p:spPr>
      </p:pic>
      <p:pic>
        <p:nvPicPr>
          <p:cNvPr id="49" name="Picture 48" descr="" title="">
            <a:extLst>
              <a:ext uri="{FF2B5EF4-FFF2-40B4-BE49-F238E27FC236}">
                <a16:creationId xmlns:a16="http://schemas.microsoft.com/office/drawing/2014/main" id="{55BE910D-0146-184E-B162-9C0F9B6290BF}"/>
              </a:ext>
            </a:extLst>
          </p:cNvPr>
          <p:cNvPicPr>
            <a:picLocks noChangeAspect="1"/>
          </p:cNvPicPr>
          <p:nvPr/>
        </p:nvPicPr>
        <p:blipFill>
          <a:blip r:embed="rId7"/>
          <a:stretch>
            <a:fillRect/>
          </a:stretch>
        </p:blipFill>
        <p:spPr>
          <a:xfrm>
            <a:off x="18160997" y="27077770"/>
            <a:ext cx="1378917" cy="2451887"/>
          </a:xfrm>
          <a:prstGeom prst="rect">
            <a:avLst/>
          </a:prstGeom>
        </p:spPr>
      </p:pic>
      <p:sp>
        <p:nvSpPr>
          <p:cNvPr id="51" name="Text Box 479" descr="" title="">
            <a:extLst>
              <a:ext uri="{FF2B5EF4-FFF2-40B4-BE49-F238E27FC236}">
                <a16:creationId xmlns:a16="http://schemas.microsoft.com/office/drawing/2014/main" id="{C25CF9F3-FC58-984C-9E84-C2DBDE05D247}"/>
              </a:ext>
            </a:extLst>
          </p:cNvPr>
          <p:cNvSpPr txBox="1">
            <a:spLocks noChangeArrowheads="1"/>
          </p:cNvSpPr>
          <p:nvPr/>
        </p:nvSpPr>
        <p:spPr bwMode="auto">
          <a:xfrm>
            <a:off x="33073975" y="5626099"/>
            <a:ext cx="9982200" cy="830803"/>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4800" b="1" dirty="0">
                <a:solidFill>
                  <a:srgbClr val="F8F8F8"/>
                </a:solidFill>
              </a:rPr>
              <a:t>Different Jury Verdict Forms</a:t>
            </a:r>
          </a:p>
        </p:txBody>
      </p:sp>
      <p:graphicFrame>
        <p:nvGraphicFramePr>
          <p:cNvPr id="19" name="Table 18" descr="" title="">
            <a:extLst>
              <a:ext uri="{FF2B5EF4-FFF2-40B4-BE49-F238E27FC236}">
                <a16:creationId xmlns:a16="http://schemas.microsoft.com/office/drawing/2014/main" id="{22617D17-044D-E444-A7DF-CA0DF4083CDE}"/>
              </a:ext>
            </a:extLst>
          </p:cNvPr>
          <p:cNvGraphicFramePr>
            <a:graphicFrameLocks noGrp="1"/>
          </p:cNvGraphicFramePr>
          <p:nvPr>
            <p:extLst>
              <p:ext uri="{D42A27DB-BD31-4B8C-83A1-F6EECF244321}">
                <p14:modId xmlns:p14="http://schemas.microsoft.com/office/powerpoint/2010/main" val="4248339550"/>
              </p:ext>
            </p:extLst>
          </p:nvPr>
        </p:nvGraphicFramePr>
        <p:xfrm>
          <a:off x="33973232" y="14967387"/>
          <a:ext cx="8305068" cy="3934902"/>
        </p:xfrm>
        <a:graphic>
          <a:graphicData uri="http://schemas.openxmlformats.org/drawingml/2006/table">
            <a:tbl>
              <a:tblPr firstRow="1" firstCol="1" bandRow="1">
                <a:tableStyleId>{5C22544A-7EE6-4342-B048-85BDC9FD1C3A}</a:tableStyleId>
              </a:tblPr>
              <a:tblGrid>
                <a:gridCol w="1209219">
                  <a:extLst>
                    <a:ext uri="{9D8B030D-6E8A-4147-A177-3AD203B41FA5}">
                      <a16:colId xmlns:a16="http://schemas.microsoft.com/office/drawing/2014/main" val="2293086127"/>
                    </a:ext>
                  </a:extLst>
                </a:gridCol>
                <a:gridCol w="1725793">
                  <a:extLst>
                    <a:ext uri="{9D8B030D-6E8A-4147-A177-3AD203B41FA5}">
                      <a16:colId xmlns:a16="http://schemas.microsoft.com/office/drawing/2014/main" val="1898115857"/>
                    </a:ext>
                  </a:extLst>
                </a:gridCol>
                <a:gridCol w="1858673">
                  <a:extLst>
                    <a:ext uri="{9D8B030D-6E8A-4147-A177-3AD203B41FA5}">
                      <a16:colId xmlns:a16="http://schemas.microsoft.com/office/drawing/2014/main" val="473265313"/>
                    </a:ext>
                  </a:extLst>
                </a:gridCol>
                <a:gridCol w="1167694">
                  <a:extLst>
                    <a:ext uri="{9D8B030D-6E8A-4147-A177-3AD203B41FA5}">
                      <a16:colId xmlns:a16="http://schemas.microsoft.com/office/drawing/2014/main" val="3972945929"/>
                    </a:ext>
                  </a:extLst>
                </a:gridCol>
                <a:gridCol w="2343689">
                  <a:extLst>
                    <a:ext uri="{9D8B030D-6E8A-4147-A177-3AD203B41FA5}">
                      <a16:colId xmlns:a16="http://schemas.microsoft.com/office/drawing/2014/main" val="3968110786"/>
                    </a:ext>
                  </a:extLst>
                </a:gridCol>
              </a:tblGrid>
              <a:tr h="1335036">
                <a:tc>
                  <a:txBody>
                    <a:bodyPr/>
                    <a:lstStyle/>
                    <a:p>
                      <a:pPr marL="0" marR="0" indent="0" algn="ctr">
                        <a:spcBef>
                          <a:spcPts val="0"/>
                        </a:spcBef>
                        <a:spcAft>
                          <a:spcPts val="0"/>
                        </a:spcAft>
                      </a:pPr>
                      <a:r>
                        <a:rPr lang="en-US" sz="1800" dirty="0">
                          <a:solidFill>
                            <a:schemeClr val="tx1">
                              <a:lumMod val="95000"/>
                              <a:lumOff val="5000"/>
                            </a:schemeClr>
                          </a:solidFill>
                          <a:effectLst/>
                        </a:rPr>
                        <a:t> </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Control</a:t>
                      </a:r>
                    </a:p>
                    <a:p>
                      <a:pPr marL="0" marR="0" indent="0" algn="ctr">
                        <a:spcBef>
                          <a:spcPts val="0"/>
                        </a:spcBef>
                        <a:spcAft>
                          <a:spcPts val="0"/>
                        </a:spcAft>
                      </a:pPr>
                      <a:r>
                        <a:rPr lang="en-US" sz="2000" dirty="0">
                          <a:solidFill>
                            <a:schemeClr val="tx1">
                              <a:lumMod val="95000"/>
                              <a:lumOff val="5000"/>
                            </a:schemeClr>
                          </a:solidFill>
                          <a:effectLst/>
                        </a:rPr>
                        <a:t>Average</a:t>
                      </a:r>
                    </a:p>
                    <a:p>
                      <a:pPr marL="0" marR="0" indent="0" algn="ctr">
                        <a:spcBef>
                          <a:spcPts val="0"/>
                        </a:spcBef>
                        <a:spcAft>
                          <a:spcPts val="0"/>
                        </a:spcAft>
                      </a:pPr>
                      <a:r>
                        <a:rPr lang="en-US" sz="2000" dirty="0">
                          <a:solidFill>
                            <a:schemeClr val="tx1">
                              <a:lumMod val="95000"/>
                              <a:lumOff val="5000"/>
                            </a:schemeClr>
                          </a:solidFill>
                          <a:effectLst/>
                        </a:rPr>
                        <a:t>(n)</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Debias Anchor</a:t>
                      </a:r>
                    </a:p>
                    <a:p>
                      <a:pPr marL="0" marR="0" indent="0" algn="ctr">
                        <a:spcBef>
                          <a:spcPts val="0"/>
                        </a:spcBef>
                        <a:spcAft>
                          <a:spcPts val="0"/>
                        </a:spcAft>
                      </a:pPr>
                      <a:r>
                        <a:rPr lang="en-US" sz="2000" dirty="0">
                          <a:solidFill>
                            <a:schemeClr val="tx1">
                              <a:lumMod val="95000"/>
                              <a:lumOff val="5000"/>
                            </a:schemeClr>
                          </a:solidFill>
                          <a:effectLst/>
                        </a:rPr>
                        <a:t>Average</a:t>
                      </a:r>
                    </a:p>
                    <a:p>
                      <a:pPr marL="0" marR="0" indent="0" algn="ctr">
                        <a:spcBef>
                          <a:spcPts val="0"/>
                        </a:spcBef>
                        <a:spcAft>
                          <a:spcPts val="0"/>
                        </a:spcAft>
                      </a:pPr>
                      <a:r>
                        <a:rPr lang="en-US" sz="2000" dirty="0">
                          <a:solidFill>
                            <a:schemeClr val="tx1">
                              <a:lumMod val="95000"/>
                              <a:lumOff val="5000"/>
                            </a:schemeClr>
                          </a:solidFill>
                          <a:effectLst/>
                        </a:rPr>
                        <a:t>(n)</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p-value </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000" dirty="0">
                          <a:solidFill>
                            <a:schemeClr val="tx1">
                              <a:lumMod val="95000"/>
                              <a:lumOff val="5000"/>
                            </a:schemeClr>
                          </a:solidFill>
                          <a:effectLst/>
                        </a:rPr>
                        <a:t>95% Confidence Intervals</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5114635"/>
                  </a:ext>
                </a:extLst>
              </a:tr>
              <a:tr h="866622">
                <a:tc>
                  <a:txBody>
                    <a:bodyPr/>
                    <a:lstStyle/>
                    <a:p>
                      <a:pPr marL="0" marR="0" indent="0" algn="just">
                        <a:spcBef>
                          <a:spcPts val="0"/>
                        </a:spcBef>
                        <a:spcAft>
                          <a:spcPts val="0"/>
                        </a:spcAft>
                      </a:pPr>
                      <a:r>
                        <a:rPr lang="en-US" sz="2000" dirty="0">
                          <a:solidFill>
                            <a:schemeClr val="tx1">
                              <a:lumMod val="95000"/>
                              <a:lumOff val="5000"/>
                            </a:schemeClr>
                          </a:solidFill>
                          <a:effectLst/>
                        </a:rPr>
                        <a:t>Camera</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$66.00</a:t>
                      </a:r>
                    </a:p>
                    <a:p>
                      <a:pPr marL="0" marR="0" indent="0" algn="ctr">
                        <a:spcBef>
                          <a:spcPts val="0"/>
                        </a:spcBef>
                        <a:spcAft>
                          <a:spcPts val="0"/>
                        </a:spcAft>
                      </a:pPr>
                      <a:r>
                        <a:rPr lang="en-US" sz="2200" dirty="0">
                          <a:effectLst/>
                        </a:rPr>
                        <a:t>(159)</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$65.78</a:t>
                      </a:r>
                    </a:p>
                    <a:p>
                      <a:pPr marL="0" marR="0" indent="0" algn="ctr">
                        <a:spcBef>
                          <a:spcPts val="0"/>
                        </a:spcBef>
                        <a:spcAft>
                          <a:spcPts val="0"/>
                        </a:spcAft>
                      </a:pPr>
                      <a:r>
                        <a:rPr lang="en-US" sz="2200" dirty="0">
                          <a:effectLst/>
                        </a:rPr>
                        <a:t>(149)</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a:effectLst/>
                        </a:rPr>
                        <a:t>0.96 </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2200">
                          <a:effectLst/>
                        </a:rPr>
                        <a:t>$-7.71 to $8.14 </a:t>
                      </a:r>
                      <a:endParaRPr lang="en-US" sz="220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0291683"/>
                  </a:ext>
                </a:extLst>
              </a:tr>
              <a:tr h="866622">
                <a:tc>
                  <a:txBody>
                    <a:bodyPr/>
                    <a:lstStyle/>
                    <a:p>
                      <a:pPr marL="0" marR="0" indent="0" algn="just">
                        <a:spcBef>
                          <a:spcPts val="0"/>
                        </a:spcBef>
                        <a:spcAft>
                          <a:spcPts val="0"/>
                        </a:spcAft>
                      </a:pPr>
                      <a:r>
                        <a:rPr lang="en-US" sz="2000" dirty="0">
                          <a:solidFill>
                            <a:schemeClr val="tx1">
                              <a:lumMod val="95000"/>
                              <a:lumOff val="5000"/>
                            </a:schemeClr>
                          </a:solidFill>
                          <a:effectLst/>
                        </a:rPr>
                        <a:t>Storage</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$57.88</a:t>
                      </a:r>
                    </a:p>
                    <a:p>
                      <a:pPr marL="0" marR="0" indent="0" algn="ctr">
                        <a:spcBef>
                          <a:spcPts val="0"/>
                        </a:spcBef>
                        <a:spcAft>
                          <a:spcPts val="0"/>
                        </a:spcAft>
                      </a:pPr>
                      <a:r>
                        <a:rPr lang="en-US" sz="2200" dirty="0">
                          <a:effectLst/>
                        </a:rPr>
                        <a:t>(152)</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$57.72</a:t>
                      </a:r>
                    </a:p>
                    <a:p>
                      <a:pPr marL="0" marR="0" indent="0" algn="ctr">
                        <a:spcBef>
                          <a:spcPts val="0"/>
                        </a:spcBef>
                        <a:spcAft>
                          <a:spcPts val="0"/>
                        </a:spcAft>
                      </a:pPr>
                      <a:r>
                        <a:rPr lang="en-US" sz="2200" dirty="0">
                          <a:effectLst/>
                        </a:rPr>
                        <a:t>(148)</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0.97 </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2200" dirty="0">
                          <a:effectLst/>
                        </a:rPr>
                        <a:t>$-9.60 to $9.92</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2188872"/>
                  </a:ext>
                </a:extLst>
              </a:tr>
              <a:tr h="866622">
                <a:tc>
                  <a:txBody>
                    <a:bodyPr/>
                    <a:lstStyle/>
                    <a:p>
                      <a:pPr marL="0" marR="0" indent="0" algn="just">
                        <a:spcBef>
                          <a:spcPts val="0"/>
                        </a:spcBef>
                        <a:spcAft>
                          <a:spcPts val="0"/>
                        </a:spcAft>
                      </a:pPr>
                      <a:r>
                        <a:rPr lang="en-US" sz="2000" dirty="0">
                          <a:solidFill>
                            <a:schemeClr val="tx1">
                              <a:lumMod val="95000"/>
                              <a:lumOff val="5000"/>
                            </a:schemeClr>
                          </a:solidFill>
                          <a:effectLst/>
                        </a:rPr>
                        <a:t>Security</a:t>
                      </a:r>
                      <a:endParaRPr lang="en-US" sz="20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$46.03</a:t>
                      </a:r>
                    </a:p>
                    <a:p>
                      <a:pPr marL="0" marR="0" indent="0" algn="ctr">
                        <a:spcBef>
                          <a:spcPts val="0"/>
                        </a:spcBef>
                        <a:spcAft>
                          <a:spcPts val="0"/>
                        </a:spcAft>
                      </a:pPr>
                      <a:r>
                        <a:rPr lang="en-US" sz="2200" dirty="0">
                          <a:effectLst/>
                        </a:rPr>
                        <a:t>(188)</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$40.80</a:t>
                      </a:r>
                    </a:p>
                    <a:p>
                      <a:pPr marL="0" marR="0" indent="0" algn="ctr">
                        <a:spcBef>
                          <a:spcPts val="0"/>
                        </a:spcBef>
                        <a:spcAft>
                          <a:spcPts val="0"/>
                        </a:spcAft>
                      </a:pPr>
                      <a:r>
                        <a:rPr lang="en-US" sz="2200" dirty="0">
                          <a:effectLst/>
                        </a:rPr>
                        <a:t>(178)</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a:spcBef>
                          <a:spcPts val="0"/>
                        </a:spcBef>
                        <a:spcAft>
                          <a:spcPts val="0"/>
                        </a:spcAft>
                      </a:pPr>
                      <a:r>
                        <a:rPr lang="en-US" sz="2200" dirty="0">
                          <a:effectLst/>
                        </a:rPr>
                        <a:t>0.22</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2200" dirty="0">
                          <a:effectLst/>
                        </a:rPr>
                        <a:t>$-3.18 to $13.66</a:t>
                      </a:r>
                      <a:endParaRPr lang="en-US" sz="22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2414454"/>
                  </a:ext>
                </a:extLst>
              </a:tr>
            </a:tbl>
          </a:graphicData>
        </a:graphic>
      </p:graphicFrame>
      <p:sp>
        <p:nvSpPr>
          <p:cNvPr id="52" name="Rectangle 51" descr="" title="">
            <a:extLst>
              <a:ext uri="{FF2B5EF4-FFF2-40B4-BE49-F238E27FC236}">
                <a16:creationId xmlns:a16="http://schemas.microsoft.com/office/drawing/2014/main" id="{8560F873-E2F4-C143-9106-177A7569555B}"/>
              </a:ext>
            </a:extLst>
          </p:cNvPr>
          <p:cNvSpPr/>
          <p:nvPr/>
        </p:nvSpPr>
        <p:spPr>
          <a:xfrm>
            <a:off x="33090907" y="14009237"/>
            <a:ext cx="9965267" cy="646331"/>
          </a:xfrm>
          <a:prstGeom prst="rect">
            <a:avLst/>
          </a:prstGeom>
        </p:spPr>
        <p:txBody>
          <a:bodyPr wrap="square">
            <a:spAutoFit/>
          </a:bodyPr>
          <a:lstStyle/>
          <a:p>
            <a:pPr lvl="1"/>
            <a:r>
              <a:rPr lang="en-US" sz="3600" b="1" dirty="0"/>
              <a:t>Exposing the Anchor Had No Effect</a:t>
            </a:r>
          </a:p>
        </p:txBody>
      </p:sp>
      <p:sp>
        <p:nvSpPr>
          <p:cNvPr id="53" name="Rectangle 52" descr="" title="">
            <a:extLst>
              <a:ext uri="{FF2B5EF4-FFF2-40B4-BE49-F238E27FC236}">
                <a16:creationId xmlns:a16="http://schemas.microsoft.com/office/drawing/2014/main" id="{D35965B2-EF8C-E149-827A-A227E31F3A6C}"/>
              </a:ext>
            </a:extLst>
          </p:cNvPr>
          <p:cNvSpPr/>
          <p:nvPr/>
        </p:nvSpPr>
        <p:spPr>
          <a:xfrm>
            <a:off x="33053421" y="20582710"/>
            <a:ext cx="9966417" cy="538609"/>
          </a:xfrm>
          <a:prstGeom prst="rect">
            <a:avLst/>
          </a:prstGeom>
        </p:spPr>
        <p:txBody>
          <a:bodyPr wrap="square">
            <a:spAutoFit/>
          </a:bodyPr>
          <a:lstStyle/>
          <a:p>
            <a:pPr lvl="1" algn="ctr"/>
            <a:r>
              <a:rPr lang="en-US" dirty="0"/>
              <a:t>Some jurors try to follow instructions</a:t>
            </a:r>
          </a:p>
        </p:txBody>
      </p:sp>
      <p:graphicFrame>
        <p:nvGraphicFramePr>
          <p:cNvPr id="21" name="Table 20" descr="" title="">
            <a:extLst>
              <a:ext uri="{FF2B5EF4-FFF2-40B4-BE49-F238E27FC236}">
                <a16:creationId xmlns:a16="http://schemas.microsoft.com/office/drawing/2014/main" id="{F5BFD053-82D3-674C-BEF2-E2220E8C6A24}"/>
              </a:ext>
            </a:extLst>
          </p:cNvPr>
          <p:cNvGraphicFramePr>
            <a:graphicFrameLocks noGrp="1"/>
          </p:cNvGraphicFramePr>
          <p:nvPr>
            <p:extLst>
              <p:ext uri="{D42A27DB-BD31-4B8C-83A1-F6EECF244321}">
                <p14:modId xmlns:p14="http://schemas.microsoft.com/office/powerpoint/2010/main" val="3868136971"/>
              </p:ext>
            </p:extLst>
          </p:nvPr>
        </p:nvGraphicFramePr>
        <p:xfrm>
          <a:off x="33960532" y="21329674"/>
          <a:ext cx="8445499" cy="2743200"/>
        </p:xfrm>
        <a:graphic>
          <a:graphicData uri="http://schemas.openxmlformats.org/drawingml/2006/table">
            <a:tbl>
              <a:tblPr firstRow="1" firstCol="1" bandRow="1">
                <a:tableStyleId>{5C22544A-7EE6-4342-B048-85BDC9FD1C3A}</a:tableStyleId>
              </a:tblPr>
              <a:tblGrid>
                <a:gridCol w="1209227">
                  <a:extLst>
                    <a:ext uri="{9D8B030D-6E8A-4147-A177-3AD203B41FA5}">
                      <a16:colId xmlns:a16="http://schemas.microsoft.com/office/drawing/2014/main" val="3560716483"/>
                    </a:ext>
                  </a:extLst>
                </a:gridCol>
                <a:gridCol w="7236272">
                  <a:extLst>
                    <a:ext uri="{9D8B030D-6E8A-4147-A177-3AD203B41FA5}">
                      <a16:colId xmlns:a16="http://schemas.microsoft.com/office/drawing/2014/main" val="4151355092"/>
                    </a:ext>
                  </a:extLst>
                </a:gridCol>
              </a:tblGrid>
              <a:tr h="723832">
                <a:tc>
                  <a:txBody>
                    <a:bodyPr/>
                    <a:lstStyle/>
                    <a:p>
                      <a:pPr marL="0" marR="0" indent="0" algn="just">
                        <a:spcBef>
                          <a:spcPts val="0"/>
                        </a:spcBef>
                        <a:spcAft>
                          <a:spcPts val="0"/>
                        </a:spcAft>
                      </a:pPr>
                      <a:r>
                        <a:rPr lang="en-US" sz="1800" dirty="0">
                          <a:solidFill>
                            <a:schemeClr val="tx1">
                              <a:lumMod val="95000"/>
                              <a:lumOff val="5000"/>
                            </a:schemeClr>
                          </a:solidFill>
                          <a:effectLst/>
                        </a:rPr>
                        <a:t>Juror 73</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1800" b="0" dirty="0">
                          <a:solidFill>
                            <a:schemeClr val="tx1">
                              <a:lumMod val="95000"/>
                              <a:lumOff val="5000"/>
                            </a:schemeClr>
                          </a:solidFill>
                          <a:effectLst/>
                        </a:rPr>
                        <a:t>Memory is one of the most expensive upgrades in new phones, market rate is about $100 to go from 64 to 128 GB. So going from 96 to 128 should be about $50.</a:t>
                      </a:r>
                    </a:p>
                    <a:p>
                      <a:pPr marL="0" marR="0" indent="0" algn="just">
                        <a:spcBef>
                          <a:spcPts val="0"/>
                        </a:spcBef>
                        <a:spcAft>
                          <a:spcPts val="0"/>
                        </a:spcAft>
                      </a:pPr>
                      <a:r>
                        <a:rPr lang="en-US" sz="1800" dirty="0">
                          <a:solidFill>
                            <a:schemeClr val="tx1">
                              <a:lumMod val="95000"/>
                              <a:lumOff val="5000"/>
                            </a:schemeClr>
                          </a:solidFill>
                          <a:effectLst/>
                        </a:rPr>
                        <a:t> </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60490336"/>
                  </a:ext>
                </a:extLst>
              </a:tr>
              <a:tr h="1158913">
                <a:tc>
                  <a:txBody>
                    <a:bodyPr/>
                    <a:lstStyle/>
                    <a:p>
                      <a:pPr marL="0" marR="0" indent="0" algn="just">
                        <a:spcBef>
                          <a:spcPts val="0"/>
                        </a:spcBef>
                        <a:spcAft>
                          <a:spcPts val="0"/>
                        </a:spcAft>
                      </a:pPr>
                      <a:r>
                        <a:rPr lang="en-US" sz="1800" dirty="0">
                          <a:solidFill>
                            <a:schemeClr val="tx1">
                              <a:lumMod val="95000"/>
                              <a:lumOff val="5000"/>
                            </a:schemeClr>
                          </a:solidFill>
                          <a:effectLst/>
                        </a:rPr>
                        <a:t>Juror 704</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1800" dirty="0">
                          <a:effectLst/>
                        </a:rPr>
                        <a:t>The difference in price, according to the plaintiff, between a 4-character passcode Ultra smartphone and a 6-character passcode Ultra smartphone is $99. That means plaintiffs should receive the difference in the price between what they paid for what they were getting and what they actually got.</a:t>
                      </a:r>
                    </a:p>
                    <a:p>
                      <a:pPr marL="0" marR="0" indent="0" algn="just">
                        <a:spcBef>
                          <a:spcPts val="0"/>
                        </a:spcBef>
                        <a:spcAft>
                          <a:spcPts val="0"/>
                        </a:spcAft>
                      </a:pPr>
                      <a:r>
                        <a:rPr lang="en-US" sz="1800" dirty="0">
                          <a:effectLst/>
                        </a:rPr>
                        <a:t> </a:t>
                      </a:r>
                      <a:endParaRPr lang="en-US" sz="18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2988553"/>
                  </a:ext>
                </a:extLst>
              </a:tr>
            </a:tbl>
          </a:graphicData>
        </a:graphic>
      </p:graphicFrame>
      <p:sp>
        <p:nvSpPr>
          <p:cNvPr id="22" name="Rectangle 21" descr="" title="">
            <a:extLst>
              <a:ext uri="{FF2B5EF4-FFF2-40B4-BE49-F238E27FC236}">
                <a16:creationId xmlns:a16="http://schemas.microsoft.com/office/drawing/2014/main" id="{B3A89CF2-0EC2-1341-A589-6513808E8F7B}"/>
              </a:ext>
            </a:extLst>
          </p:cNvPr>
          <p:cNvSpPr/>
          <p:nvPr/>
        </p:nvSpPr>
        <p:spPr>
          <a:xfrm>
            <a:off x="33182333" y="24476299"/>
            <a:ext cx="10001895" cy="538609"/>
          </a:xfrm>
          <a:prstGeom prst="rect">
            <a:avLst/>
          </a:prstGeom>
        </p:spPr>
        <p:txBody>
          <a:bodyPr wrap="square">
            <a:spAutoFit/>
          </a:bodyPr>
          <a:lstStyle/>
          <a:p>
            <a:pPr algn="ctr"/>
            <a:r>
              <a:rPr lang="en-US" dirty="0"/>
              <a:t>Some mock jurors use damages to punish</a:t>
            </a:r>
          </a:p>
        </p:txBody>
      </p:sp>
      <p:graphicFrame>
        <p:nvGraphicFramePr>
          <p:cNvPr id="23" name="Table 22" descr="" title="">
            <a:extLst>
              <a:ext uri="{FF2B5EF4-FFF2-40B4-BE49-F238E27FC236}">
                <a16:creationId xmlns:a16="http://schemas.microsoft.com/office/drawing/2014/main" id="{DA2F0A70-222E-884B-AF41-E905509B04C2}"/>
              </a:ext>
            </a:extLst>
          </p:cNvPr>
          <p:cNvGraphicFramePr>
            <a:graphicFrameLocks noGrp="1"/>
          </p:cNvGraphicFramePr>
          <p:nvPr>
            <p:extLst>
              <p:ext uri="{D42A27DB-BD31-4B8C-83A1-F6EECF244321}">
                <p14:modId xmlns:p14="http://schemas.microsoft.com/office/powerpoint/2010/main" val="2104842623"/>
              </p:ext>
            </p:extLst>
          </p:nvPr>
        </p:nvGraphicFramePr>
        <p:xfrm>
          <a:off x="33973232" y="25194680"/>
          <a:ext cx="8432799" cy="1996493"/>
        </p:xfrm>
        <a:graphic>
          <a:graphicData uri="http://schemas.openxmlformats.org/drawingml/2006/table">
            <a:tbl>
              <a:tblPr firstRow="1" firstCol="1" bandRow="1">
                <a:tableStyleId>{5C22544A-7EE6-4342-B048-85BDC9FD1C3A}</a:tableStyleId>
              </a:tblPr>
              <a:tblGrid>
                <a:gridCol w="1339543">
                  <a:extLst>
                    <a:ext uri="{9D8B030D-6E8A-4147-A177-3AD203B41FA5}">
                      <a16:colId xmlns:a16="http://schemas.microsoft.com/office/drawing/2014/main" val="2486056622"/>
                    </a:ext>
                  </a:extLst>
                </a:gridCol>
                <a:gridCol w="7093256">
                  <a:extLst>
                    <a:ext uri="{9D8B030D-6E8A-4147-A177-3AD203B41FA5}">
                      <a16:colId xmlns:a16="http://schemas.microsoft.com/office/drawing/2014/main" val="3433453436"/>
                    </a:ext>
                  </a:extLst>
                </a:gridCol>
              </a:tblGrid>
              <a:tr h="1167347">
                <a:tc>
                  <a:txBody>
                    <a:bodyPr/>
                    <a:lstStyle/>
                    <a:p>
                      <a:pPr marL="0" marR="0" indent="0" algn="just">
                        <a:spcBef>
                          <a:spcPts val="0"/>
                        </a:spcBef>
                        <a:spcAft>
                          <a:spcPts val="0"/>
                        </a:spcAft>
                      </a:pPr>
                      <a:r>
                        <a:rPr lang="en-US" sz="1800">
                          <a:solidFill>
                            <a:schemeClr val="tx1">
                              <a:lumMod val="95000"/>
                              <a:lumOff val="5000"/>
                            </a:schemeClr>
                          </a:solidFill>
                          <a:effectLst/>
                        </a:rPr>
                        <a:t>Juror 237</a:t>
                      </a:r>
                      <a:endParaRPr lang="en-US" sz="180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1800" b="0" dirty="0">
                          <a:solidFill>
                            <a:schemeClr val="tx1">
                              <a:lumMod val="95000"/>
                              <a:lumOff val="5000"/>
                            </a:schemeClr>
                          </a:solidFill>
                          <a:effectLst/>
                        </a:rPr>
                        <a:t>I believe that the damages sustained by the plaintiff are negligible, and that even $5 was perhaps being a bit too generous. There should, however, be some compensation for a falsely advertised feature than cannot be changed.</a:t>
                      </a:r>
                    </a:p>
                  </a:txBody>
                  <a:tcPr marL="68580" marR="68580" marT="0" marB="0" anchor="ctr">
                    <a:noFill/>
                  </a:tcPr>
                </a:tc>
                <a:extLst>
                  <a:ext uri="{0D108BD9-81ED-4DB2-BD59-A6C34878D82A}">
                    <a16:rowId xmlns:a16="http://schemas.microsoft.com/office/drawing/2014/main" val="495458435"/>
                  </a:ext>
                </a:extLst>
              </a:tr>
              <a:tr h="829146">
                <a:tc>
                  <a:txBody>
                    <a:bodyPr/>
                    <a:lstStyle/>
                    <a:p>
                      <a:pPr marL="0" marR="0" indent="0" algn="just">
                        <a:spcBef>
                          <a:spcPts val="0"/>
                        </a:spcBef>
                        <a:spcAft>
                          <a:spcPts val="0"/>
                        </a:spcAft>
                      </a:pPr>
                      <a:r>
                        <a:rPr lang="en-US" sz="1800" dirty="0">
                          <a:solidFill>
                            <a:schemeClr val="tx1">
                              <a:lumMod val="95000"/>
                              <a:lumOff val="5000"/>
                            </a:schemeClr>
                          </a:solidFill>
                          <a:effectLst/>
                        </a:rPr>
                        <a:t>Juror 641 </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1800" dirty="0">
                          <a:effectLst/>
                        </a:rPr>
                        <a:t>Yes, the smartphone has other important features but they intended to mislabel the boxes to mislead their customers, they are untrustworthy and should be punished.</a:t>
                      </a:r>
                      <a:endParaRPr lang="en-US" sz="18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0412725"/>
                  </a:ext>
                </a:extLst>
              </a:tr>
            </a:tbl>
          </a:graphicData>
        </a:graphic>
      </p:graphicFrame>
      <p:sp>
        <p:nvSpPr>
          <p:cNvPr id="24" name="Rectangle 2" descr="" title="">
            <a:extLst>
              <a:ext uri="{FF2B5EF4-FFF2-40B4-BE49-F238E27FC236}">
                <a16:creationId xmlns:a16="http://schemas.microsoft.com/office/drawing/2014/main" id="{A9DFC65D-46D2-8449-94CF-009BC5D7E843}"/>
              </a:ext>
            </a:extLst>
          </p:cNvPr>
          <p:cNvSpPr>
            <a:spLocks noChangeArrowheads="1"/>
          </p:cNvSpPr>
          <p:nvPr/>
        </p:nvSpPr>
        <p:spPr bwMode="auto">
          <a:xfrm>
            <a:off x="35442651" y="26047761"/>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5" descr="" title="">
            <a:extLst>
              <a:ext uri="{FF2B5EF4-FFF2-40B4-BE49-F238E27FC236}">
                <a16:creationId xmlns:a16="http://schemas.microsoft.com/office/drawing/2014/main" id="{51266DC0-7F0D-5B4A-8712-5E64364FBA82}"/>
              </a:ext>
            </a:extLst>
          </p:cNvPr>
          <p:cNvSpPr/>
          <p:nvPr/>
        </p:nvSpPr>
        <p:spPr>
          <a:xfrm>
            <a:off x="33037638" y="27652580"/>
            <a:ext cx="9982200" cy="538609"/>
          </a:xfrm>
          <a:prstGeom prst="rect">
            <a:avLst/>
          </a:prstGeom>
        </p:spPr>
        <p:txBody>
          <a:bodyPr wrap="square">
            <a:spAutoFit/>
          </a:bodyPr>
          <a:lstStyle/>
          <a:p>
            <a:pPr algn="ctr"/>
            <a:r>
              <a:rPr lang="en-US" dirty="0">
                <a:ea typeface="Times New Roman" panose="02020603050405020304" pitchFamily="18" charset="0"/>
                <a:cs typeface="Times New Roman" panose="02020603050405020304" pitchFamily="18" charset="0"/>
              </a:rPr>
              <a:t>Other jurors appeared to simply split the difference </a:t>
            </a:r>
            <a:endParaRPr lang="en-US" dirty="0"/>
          </a:p>
        </p:txBody>
      </p:sp>
      <p:graphicFrame>
        <p:nvGraphicFramePr>
          <p:cNvPr id="27" name="Table 26" descr="" title="">
            <a:extLst>
              <a:ext uri="{FF2B5EF4-FFF2-40B4-BE49-F238E27FC236}">
                <a16:creationId xmlns:a16="http://schemas.microsoft.com/office/drawing/2014/main" id="{1AC13EA7-F451-2E46-8B88-AD2B707839D8}"/>
              </a:ext>
            </a:extLst>
          </p:cNvPr>
          <p:cNvGraphicFramePr>
            <a:graphicFrameLocks noGrp="1"/>
          </p:cNvGraphicFramePr>
          <p:nvPr>
            <p:extLst>
              <p:ext uri="{D42A27DB-BD31-4B8C-83A1-F6EECF244321}">
                <p14:modId xmlns:p14="http://schemas.microsoft.com/office/powerpoint/2010/main" val="2590724215"/>
              </p:ext>
            </p:extLst>
          </p:nvPr>
        </p:nvGraphicFramePr>
        <p:xfrm>
          <a:off x="33947101" y="28422338"/>
          <a:ext cx="8432799" cy="3261360"/>
        </p:xfrm>
        <a:graphic>
          <a:graphicData uri="http://schemas.openxmlformats.org/drawingml/2006/table">
            <a:tbl>
              <a:tblPr firstRow="1" firstCol="1" bandRow="1">
                <a:tableStyleId>{5C22544A-7EE6-4342-B048-85BDC9FD1C3A}</a:tableStyleId>
              </a:tblPr>
              <a:tblGrid>
                <a:gridCol w="1345293">
                  <a:extLst>
                    <a:ext uri="{9D8B030D-6E8A-4147-A177-3AD203B41FA5}">
                      <a16:colId xmlns:a16="http://schemas.microsoft.com/office/drawing/2014/main" val="3997659777"/>
                    </a:ext>
                  </a:extLst>
                </a:gridCol>
                <a:gridCol w="7087506">
                  <a:extLst>
                    <a:ext uri="{9D8B030D-6E8A-4147-A177-3AD203B41FA5}">
                      <a16:colId xmlns:a16="http://schemas.microsoft.com/office/drawing/2014/main" val="1886076432"/>
                    </a:ext>
                  </a:extLst>
                </a:gridCol>
              </a:tblGrid>
              <a:tr h="569515">
                <a:tc>
                  <a:txBody>
                    <a:bodyPr/>
                    <a:lstStyle/>
                    <a:p>
                      <a:pPr marL="0" marR="0" indent="0" algn="just">
                        <a:spcBef>
                          <a:spcPts val="0"/>
                        </a:spcBef>
                        <a:spcAft>
                          <a:spcPts val="0"/>
                        </a:spcAft>
                      </a:pPr>
                      <a:r>
                        <a:rPr lang="en-US" sz="1800" dirty="0">
                          <a:solidFill>
                            <a:schemeClr val="tx1">
                              <a:lumMod val="95000"/>
                              <a:lumOff val="5000"/>
                            </a:schemeClr>
                          </a:solidFill>
                          <a:effectLst/>
                        </a:rPr>
                        <a:t>Jury 692</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1800" b="0" dirty="0">
                          <a:solidFill>
                            <a:schemeClr val="tx1">
                              <a:lumMod val="95000"/>
                              <a:lumOff val="5000"/>
                            </a:schemeClr>
                          </a:solidFill>
                          <a:effectLst/>
                        </a:rPr>
                        <a:t>I felt that $99 was too high so I just split the amount.  I feel the customer's could have returned the phone.</a:t>
                      </a:r>
                    </a:p>
                    <a:p>
                      <a:pPr marL="0" marR="0" indent="0" algn="just">
                        <a:spcBef>
                          <a:spcPts val="0"/>
                        </a:spcBef>
                        <a:spcAft>
                          <a:spcPts val="0"/>
                        </a:spcAft>
                      </a:pPr>
                      <a:r>
                        <a:rPr lang="en-US" sz="1600" dirty="0">
                          <a:solidFill>
                            <a:schemeClr val="tx1">
                              <a:lumMod val="95000"/>
                              <a:lumOff val="5000"/>
                            </a:schemeClr>
                          </a:solidFill>
                          <a:effectLst/>
                        </a:rPr>
                        <a:t> </a:t>
                      </a:r>
                      <a:endParaRPr lang="en-US" sz="16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81555660"/>
                  </a:ext>
                </a:extLst>
              </a:tr>
              <a:tr h="2061392">
                <a:tc>
                  <a:txBody>
                    <a:bodyPr/>
                    <a:lstStyle/>
                    <a:p>
                      <a:pPr marL="0" marR="0" indent="0" algn="just">
                        <a:spcBef>
                          <a:spcPts val="0"/>
                        </a:spcBef>
                        <a:spcAft>
                          <a:spcPts val="0"/>
                        </a:spcAft>
                      </a:pPr>
                      <a:r>
                        <a:rPr lang="en-US" sz="1800" dirty="0">
                          <a:solidFill>
                            <a:schemeClr val="tx1">
                              <a:lumMod val="95000"/>
                              <a:lumOff val="5000"/>
                            </a:schemeClr>
                          </a:solidFill>
                          <a:effectLst/>
                        </a:rPr>
                        <a:t>Juror 832</a:t>
                      </a:r>
                      <a:endParaRPr lang="en-US" sz="1800" dirty="0">
                        <a:solidFill>
                          <a:schemeClr val="tx1">
                            <a:lumMod val="95000"/>
                            <a:lumOff val="5000"/>
                          </a:schemeClr>
                        </a:solidFill>
                        <a:effectLst/>
                        <a:latin typeface="CG Time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just">
                        <a:spcBef>
                          <a:spcPts val="0"/>
                        </a:spcBef>
                        <a:spcAft>
                          <a:spcPts val="0"/>
                        </a:spcAft>
                      </a:pPr>
                      <a:r>
                        <a:rPr lang="en-US" sz="1800" dirty="0">
                          <a:effectLst/>
                        </a:rPr>
                        <a:t>. . . . What the defendant suggests is an appropriate reparation (appx $4 and some change) does not seem adequate given the significant different in storage that was promised . . .The plaintiff’s demand for $99 also felt excessive because, again, in the actual sense -- they got what they paid for. But I also understand they may have chosen a different product if they realized the product was not what it seemed, so I empathize with them on that point. Given that there is some merit to both arguments, I decided to split down the middle (roughly) at $40</a:t>
                      </a:r>
                      <a:r>
                        <a:rPr lang="en-US" sz="1600" dirty="0">
                          <a:effectLst/>
                        </a:rPr>
                        <a:t>.</a:t>
                      </a:r>
                      <a:endParaRPr lang="en-US" sz="1600" dirty="0">
                        <a:effectLst/>
                        <a:latin typeface="CG Times"/>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311049"/>
                  </a:ext>
                </a:extLst>
              </a:tr>
            </a:tbl>
          </a:graphicData>
        </a:graphic>
      </p:graphicFrame>
      <p:sp>
        <p:nvSpPr>
          <p:cNvPr id="50" name="Bent Arrow 49" descr="" title=""/>
          <p:cNvSpPr/>
          <p:nvPr/>
        </p:nvSpPr>
        <p:spPr bwMode="auto">
          <a:xfrm>
            <a:off x="13047746" y="24567843"/>
            <a:ext cx="1861364" cy="1667391"/>
          </a:xfrm>
          <a:prstGeom prst="ben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pitchFamily="34" charset="0"/>
            </a:endParaRPr>
          </a:p>
        </p:txBody>
      </p:sp>
      <p:sp>
        <p:nvSpPr>
          <p:cNvPr id="55" name="Bent Arrow 54" descr="" title=""/>
          <p:cNvSpPr/>
          <p:nvPr/>
        </p:nvSpPr>
        <p:spPr bwMode="auto">
          <a:xfrm rot="5400000">
            <a:off x="17545187" y="24837606"/>
            <a:ext cx="1861364" cy="1667391"/>
          </a:xfrm>
          <a:prstGeom prst="ben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pitchFamily="34" charset="0"/>
            </a:endParaRPr>
          </a:p>
        </p:txBody>
      </p:sp>
      <p:sp>
        <p:nvSpPr>
          <p:cNvPr id="16" name="Right Arrow 15" descr="" title=""/>
          <p:cNvSpPr/>
          <p:nvPr/>
        </p:nvSpPr>
        <p:spPr bwMode="auto">
          <a:xfrm rot="10800000">
            <a:off x="15432375" y="27793688"/>
            <a:ext cx="1861365" cy="854598"/>
          </a:xfrm>
          <a:prstGeom prst="rightArrow">
            <a:avLst/>
          </a:prstGeom>
          <a:no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pitchFamily="34" charset="0"/>
            </a:endParaRPr>
          </a:p>
        </p:txBody>
      </p:sp>
      <p:graphicFrame>
        <p:nvGraphicFramePr>
          <p:cNvPr id="54" name="Chart 53" descr="" title="">
            <a:extLst>
              <a:ext uri="{FF2B5EF4-FFF2-40B4-BE49-F238E27FC236}">
                <a16:creationId xmlns:a16="http://schemas.microsoft.com/office/drawing/2014/main" id="{B4BE6902-153F-4241-9820-82B61EF38485}"/>
              </a:ext>
            </a:extLst>
          </p:cNvPr>
          <p:cNvGraphicFramePr>
            <a:graphicFrameLocks/>
          </p:cNvGraphicFramePr>
          <p:nvPr>
            <p:extLst>
              <p:ext uri="{D42A27DB-BD31-4B8C-83A1-F6EECF244321}">
                <p14:modId xmlns:p14="http://schemas.microsoft.com/office/powerpoint/2010/main" val="2526054422"/>
              </p:ext>
            </p:extLst>
          </p:nvPr>
        </p:nvGraphicFramePr>
        <p:xfrm>
          <a:off x="23073296" y="20225151"/>
          <a:ext cx="8666381" cy="50108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6" name="Chart 55" descr="" title="">
            <a:extLst>
              <a:ext uri="{FF2B5EF4-FFF2-40B4-BE49-F238E27FC236}">
                <a16:creationId xmlns:a16="http://schemas.microsoft.com/office/drawing/2014/main" id="{B5F5E0E0-867E-D94B-BA34-120FAD9575BD}"/>
              </a:ext>
            </a:extLst>
          </p:cNvPr>
          <p:cNvGraphicFramePr>
            <a:graphicFrameLocks/>
          </p:cNvGraphicFramePr>
          <p:nvPr>
            <p:extLst>
              <p:ext uri="{D42A27DB-BD31-4B8C-83A1-F6EECF244321}">
                <p14:modId xmlns:p14="http://schemas.microsoft.com/office/powerpoint/2010/main" val="1412220947"/>
              </p:ext>
            </p:extLst>
          </p:nvPr>
        </p:nvGraphicFramePr>
        <p:xfrm>
          <a:off x="23032818" y="8521620"/>
          <a:ext cx="8616043" cy="52668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8" name="Chart 57" descr="" title="">
            <a:extLst>
              <a:ext uri="{FF2B5EF4-FFF2-40B4-BE49-F238E27FC236}">
                <a16:creationId xmlns:a16="http://schemas.microsoft.com/office/drawing/2014/main" id="{3FCE56E9-5B80-9540-A6E8-0C4BA211E0C6}"/>
              </a:ext>
            </a:extLst>
          </p:cNvPr>
          <p:cNvGraphicFramePr>
            <a:graphicFrameLocks/>
          </p:cNvGraphicFramePr>
          <p:nvPr>
            <p:extLst>
              <p:ext uri="{D42A27DB-BD31-4B8C-83A1-F6EECF244321}">
                <p14:modId xmlns:p14="http://schemas.microsoft.com/office/powerpoint/2010/main" val="2039993602"/>
              </p:ext>
            </p:extLst>
          </p:nvPr>
        </p:nvGraphicFramePr>
        <p:xfrm>
          <a:off x="23152263" y="14191082"/>
          <a:ext cx="8642350" cy="516255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1900-01-01T05:00:00.0000000Z</dcterms:modified>
</coreProperties>
</file>