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59"/>
  </p:normalViewPr>
  <p:slideViewPr>
    <p:cSldViewPr>
      <p:cViewPr varScale="1">
        <p:scale>
          <a:sx n="87" d="100"/>
          <a:sy n="87" d="100"/>
        </p:scale>
        <p:origin x="211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3FCD29D-5BDE-49AA-B0EC-D9EA9A37AA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D204615-923B-48A3-A873-9A7FA3712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3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6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9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1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6BAE-2BB8-4B06-8B1B-39DB7315D341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6F71E-1ECE-493A-816A-9780825E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3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r>
              <a:rPr lang="en-US" dirty="0"/>
              <a:t>ICO Landscape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22510"/>
            <a:ext cx="6545702" cy="462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27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/>
          </p:cNvSpPr>
          <p:nvPr/>
        </p:nvSpPr>
        <p:spPr bwMode="auto">
          <a:xfrm>
            <a:off x="454298" y="419695"/>
            <a:ext cx="2111151" cy="50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altLang="en-US" sz="2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ICO Funding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05644" y="1001242"/>
            <a:ext cx="1493490" cy="0"/>
          </a:xfrm>
          <a:prstGeom prst="line">
            <a:avLst/>
          </a:prstGeom>
          <a:noFill/>
          <a:ln w="63500">
            <a:solidFill>
              <a:srgbClr val="EB97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/>
          </p:cNvSpPr>
          <p:nvPr/>
        </p:nvSpPr>
        <p:spPr bwMode="auto">
          <a:xfrm>
            <a:off x="4506522" y="6577831"/>
            <a:ext cx="129840" cy="1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altLang="en-US" sz="800">
                <a:solidFill>
                  <a:srgbClr val="FFFFF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2</a:t>
            </a:r>
          </a:p>
        </p:txBody>
      </p:sp>
      <p:sp>
        <p:nvSpPr>
          <p:cNvPr id="3079" name="Text Box 7"/>
          <p:cNvSpPr txBox="1">
            <a:spLocks/>
          </p:cNvSpPr>
          <p:nvPr/>
        </p:nvSpPr>
        <p:spPr bwMode="auto">
          <a:xfrm>
            <a:off x="8014394" y="498203"/>
            <a:ext cx="942563" cy="4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lnSpc>
                <a:spcPts val="2601"/>
              </a:lnSpc>
              <a:spcBef>
                <a:spcPts val="844"/>
              </a:spcBef>
            </a:pPr>
            <a:r>
              <a:rPr lang="en-US" altLang="en-US" sz="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strictly confidential </a:t>
            </a:r>
          </a:p>
        </p:txBody>
      </p:sp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2" y="1384102"/>
            <a:ext cx="8137178" cy="331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464469" y="5054203"/>
            <a:ext cx="6549926" cy="84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marL="2857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>
              <a:buFont typeface="Arial" pitchFamily="34" charset="0"/>
              <a:buChar char="•"/>
            </a:pPr>
            <a:r>
              <a:rPr lang="en-US" sz="1700"/>
              <a:t>$256M in 2016 ($500M raised in traditional VC funding)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43 ICO’s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Average size: $6M</a:t>
            </a: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4443315" y="1015752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2016</a:t>
            </a:r>
          </a:p>
        </p:txBody>
      </p:sp>
      <p:sp>
        <p:nvSpPr>
          <p:cNvPr id="3083" name="TextBox 15"/>
          <p:cNvSpPr txBox="1">
            <a:spLocks noChangeArrowheads="1"/>
          </p:cNvSpPr>
          <p:nvPr/>
        </p:nvSpPr>
        <p:spPr bwMode="auto">
          <a:xfrm>
            <a:off x="6752834" y="6516440"/>
            <a:ext cx="2204123" cy="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1000"/>
              <a:t>Source: CoinSchedule, Tokendata.io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722" y="5894469"/>
            <a:ext cx="1734732" cy="12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848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pasted-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057" y="6313289"/>
            <a:ext cx="491133" cy="49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/>
          </p:cNvSpPr>
          <p:nvPr/>
        </p:nvSpPr>
        <p:spPr bwMode="auto">
          <a:xfrm>
            <a:off x="454298" y="419695"/>
            <a:ext cx="2111151" cy="50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altLang="en-US" sz="2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ICO Funding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05644" y="1001242"/>
            <a:ext cx="1493490" cy="0"/>
          </a:xfrm>
          <a:prstGeom prst="line">
            <a:avLst/>
          </a:prstGeom>
          <a:noFill/>
          <a:ln w="63500">
            <a:solidFill>
              <a:srgbClr val="EB97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/>
          </p:cNvSpPr>
          <p:nvPr/>
        </p:nvSpPr>
        <p:spPr bwMode="auto">
          <a:xfrm>
            <a:off x="4506522" y="6577831"/>
            <a:ext cx="129840" cy="1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altLang="en-US" sz="800">
                <a:solidFill>
                  <a:srgbClr val="FFFFF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2</a:t>
            </a:r>
          </a:p>
        </p:txBody>
      </p:sp>
      <p:sp>
        <p:nvSpPr>
          <p:cNvPr id="4103" name="Text Box 7"/>
          <p:cNvSpPr txBox="1">
            <a:spLocks/>
          </p:cNvSpPr>
          <p:nvPr/>
        </p:nvSpPr>
        <p:spPr bwMode="auto">
          <a:xfrm>
            <a:off x="8014394" y="498203"/>
            <a:ext cx="942563" cy="4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lnSpc>
                <a:spcPts val="2601"/>
              </a:lnSpc>
              <a:spcBef>
                <a:spcPts val="844"/>
              </a:spcBef>
            </a:pPr>
            <a:r>
              <a:rPr lang="en-US" altLang="en-US" sz="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strictly confidential 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12" y="1348383"/>
            <a:ext cx="7461870" cy="302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4500563" y="4513957"/>
            <a:ext cx="3999384" cy="162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marL="2857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>
              <a:buFont typeface="Arial" pitchFamily="34" charset="0"/>
              <a:buChar char="•"/>
            </a:pPr>
            <a:r>
              <a:rPr lang="en-US" sz="1700"/>
              <a:t>$1.5B raised through ICO’s YTD 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June-July was $1B+ of funding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57 ICO’s in the second week of Sept, a record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120+ ICO’s</a:t>
            </a:r>
          </a:p>
          <a:p>
            <a:pPr eaLnBrk="1">
              <a:buFont typeface="Arial" pitchFamily="34" charset="0"/>
              <a:buChar char="•"/>
            </a:pPr>
            <a:r>
              <a:rPr lang="en-US" sz="1700"/>
              <a:t>Average size: $12M</a:t>
            </a:r>
          </a:p>
        </p:txBody>
      </p:sp>
      <p:sp>
        <p:nvSpPr>
          <p:cNvPr id="4106" name="TextBox 13"/>
          <p:cNvSpPr txBox="1">
            <a:spLocks noChangeArrowheads="1"/>
          </p:cNvSpPr>
          <p:nvPr/>
        </p:nvSpPr>
        <p:spPr bwMode="auto">
          <a:xfrm>
            <a:off x="4444431" y="1013520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2017</a:t>
            </a:r>
          </a:p>
        </p:txBody>
      </p:sp>
      <p:sp>
        <p:nvSpPr>
          <p:cNvPr id="4107" name="TextBox 14"/>
          <p:cNvSpPr txBox="1">
            <a:spLocks noChangeArrowheads="1"/>
          </p:cNvSpPr>
          <p:nvPr/>
        </p:nvSpPr>
        <p:spPr bwMode="auto">
          <a:xfrm rot="-5400000">
            <a:off x="-301333" y="5232298"/>
            <a:ext cx="1381783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2017 (est.)</a:t>
            </a:r>
          </a:p>
        </p:txBody>
      </p:sp>
      <p:sp>
        <p:nvSpPr>
          <p:cNvPr id="4108" name="TextBox 15"/>
          <p:cNvSpPr txBox="1">
            <a:spLocks noChangeArrowheads="1"/>
          </p:cNvSpPr>
          <p:nvPr/>
        </p:nvSpPr>
        <p:spPr bwMode="auto">
          <a:xfrm>
            <a:off x="6752834" y="6545547"/>
            <a:ext cx="2204123" cy="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1000" dirty="0"/>
              <a:t>Source: </a:t>
            </a:r>
            <a:r>
              <a:rPr lang="en-US" sz="1000" dirty="0" err="1"/>
              <a:t>CoinSchedule</a:t>
            </a:r>
            <a:r>
              <a:rPr lang="en-US" sz="1000" dirty="0"/>
              <a:t>, Tokendata.io</a:t>
            </a:r>
          </a:p>
        </p:txBody>
      </p:sp>
      <p:pic>
        <p:nvPicPr>
          <p:cNvPr id="4109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9" y="4472658"/>
            <a:ext cx="3207990" cy="206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171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pasted-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057" y="6313289"/>
            <a:ext cx="491133" cy="49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/>
          </p:cNvSpPr>
          <p:nvPr/>
        </p:nvSpPr>
        <p:spPr bwMode="auto">
          <a:xfrm>
            <a:off x="454298" y="419695"/>
            <a:ext cx="1729637" cy="50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altLang="en-US" sz="2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ICO Detail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505644" y="1001242"/>
            <a:ext cx="1493490" cy="0"/>
          </a:xfrm>
          <a:prstGeom prst="line">
            <a:avLst/>
          </a:prstGeom>
          <a:noFill/>
          <a:ln w="63500">
            <a:solidFill>
              <a:srgbClr val="EB97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/>
          </p:cNvSpPr>
          <p:nvPr/>
        </p:nvSpPr>
        <p:spPr bwMode="auto">
          <a:xfrm>
            <a:off x="4506522" y="6577831"/>
            <a:ext cx="129840" cy="1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altLang="en-US" sz="800">
                <a:solidFill>
                  <a:srgbClr val="FFFFF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2</a:t>
            </a:r>
          </a:p>
        </p:txBody>
      </p:sp>
      <p:sp>
        <p:nvSpPr>
          <p:cNvPr id="5127" name="Text Box 7"/>
          <p:cNvSpPr txBox="1">
            <a:spLocks/>
          </p:cNvSpPr>
          <p:nvPr/>
        </p:nvSpPr>
        <p:spPr bwMode="auto">
          <a:xfrm>
            <a:off x="8014394" y="498203"/>
            <a:ext cx="942563" cy="4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lnSpc>
                <a:spcPts val="2601"/>
              </a:lnSpc>
              <a:spcBef>
                <a:spcPts val="844"/>
              </a:spcBef>
            </a:pPr>
            <a:r>
              <a:rPr lang="en-US" altLang="en-US" sz="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strictly confidential </a:t>
            </a:r>
          </a:p>
        </p:txBody>
      </p:sp>
      <p:pic>
        <p:nvPicPr>
          <p:cNvPr id="5128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67" y="2584029"/>
            <a:ext cx="5146848" cy="271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2481016" y="1862957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2016</a:t>
            </a:r>
          </a:p>
        </p:txBody>
      </p:sp>
      <p:pic>
        <p:nvPicPr>
          <p:cNvPr id="5130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14" y="4025057"/>
            <a:ext cx="3242592" cy="20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32"/>
          <p:cNvSpPr txBox="1">
            <a:spLocks noChangeArrowheads="1"/>
          </p:cNvSpPr>
          <p:nvPr/>
        </p:nvSpPr>
        <p:spPr bwMode="auto">
          <a:xfrm>
            <a:off x="7690376" y="6566048"/>
            <a:ext cx="1397814" cy="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1000" dirty="0"/>
              <a:t>Source: </a:t>
            </a:r>
            <a:r>
              <a:rPr lang="en-US" sz="1000" dirty="0" err="1"/>
              <a:t>CoinSchedule</a:t>
            </a:r>
            <a:endParaRPr lang="en-US" sz="1000" dirty="0"/>
          </a:p>
        </p:txBody>
      </p:sp>
      <p:sp>
        <p:nvSpPr>
          <p:cNvPr id="5132" name="TextBox 19"/>
          <p:cNvSpPr txBox="1">
            <a:spLocks noChangeArrowheads="1"/>
          </p:cNvSpPr>
          <p:nvPr/>
        </p:nvSpPr>
        <p:spPr bwMode="auto">
          <a:xfrm>
            <a:off x="5536407" y="1611809"/>
            <a:ext cx="3597548" cy="93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marL="2857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>
              <a:buFont typeface="Arial" pitchFamily="34" charset="0"/>
              <a:buChar char="•"/>
            </a:pPr>
            <a:r>
              <a:rPr lang="en-US" sz="1400"/>
              <a:t>Infrastructure the top application (45%)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Trading &amp; Investing (12%) 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Content Management (10%)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Events &amp; Entertainment (8%)</a:t>
            </a:r>
          </a:p>
        </p:txBody>
      </p:sp>
      <p:sp>
        <p:nvSpPr>
          <p:cNvPr id="5133" name="TextBox 26"/>
          <p:cNvSpPr txBox="1">
            <a:spLocks noChangeArrowheads="1"/>
          </p:cNvSpPr>
          <p:nvPr/>
        </p:nvSpPr>
        <p:spPr bwMode="auto">
          <a:xfrm>
            <a:off x="7097665" y="3469183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2016</a:t>
            </a:r>
          </a:p>
        </p:txBody>
      </p:sp>
      <p:sp>
        <p:nvSpPr>
          <p:cNvPr id="5134" name="TextBox 33"/>
          <p:cNvSpPr txBox="1">
            <a:spLocks noChangeArrowheads="1"/>
          </p:cNvSpPr>
          <p:nvPr/>
        </p:nvSpPr>
        <p:spPr bwMode="auto">
          <a:xfrm>
            <a:off x="6435540" y="3181201"/>
            <a:ext cx="196559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Top 10 ICO’s in</a:t>
            </a:r>
          </a:p>
        </p:txBody>
      </p:sp>
      <p:sp>
        <p:nvSpPr>
          <p:cNvPr id="5135" name="TextBox 34"/>
          <p:cNvSpPr txBox="1">
            <a:spLocks noChangeArrowheads="1"/>
          </p:cNvSpPr>
          <p:nvPr/>
        </p:nvSpPr>
        <p:spPr bwMode="auto">
          <a:xfrm>
            <a:off x="6467766" y="1281410"/>
            <a:ext cx="1625440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ICO Themes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722" y="5894469"/>
            <a:ext cx="1734732" cy="12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737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pasted-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057" y="6313289"/>
            <a:ext cx="491133" cy="49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3"/>
          <p:cNvSpPr txBox="1">
            <a:spLocks/>
          </p:cNvSpPr>
          <p:nvPr/>
        </p:nvSpPr>
        <p:spPr bwMode="auto">
          <a:xfrm>
            <a:off x="454298" y="419695"/>
            <a:ext cx="1729637" cy="50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altLang="en-US" sz="2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ICO Detail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05644" y="1001242"/>
            <a:ext cx="1493490" cy="0"/>
          </a:xfrm>
          <a:prstGeom prst="line">
            <a:avLst/>
          </a:prstGeom>
          <a:noFill/>
          <a:ln w="63500">
            <a:solidFill>
              <a:srgbClr val="EB97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/>
          </p:cNvSpPr>
          <p:nvPr/>
        </p:nvSpPr>
        <p:spPr bwMode="auto">
          <a:xfrm>
            <a:off x="4506522" y="6577831"/>
            <a:ext cx="129840" cy="1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altLang="en-US" sz="800">
                <a:solidFill>
                  <a:srgbClr val="FFFFF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2</a:t>
            </a:r>
          </a:p>
        </p:txBody>
      </p:sp>
      <p:sp>
        <p:nvSpPr>
          <p:cNvPr id="6151" name="Text Box 7"/>
          <p:cNvSpPr txBox="1">
            <a:spLocks/>
          </p:cNvSpPr>
          <p:nvPr/>
        </p:nvSpPr>
        <p:spPr bwMode="auto">
          <a:xfrm>
            <a:off x="8014394" y="498203"/>
            <a:ext cx="942563" cy="4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lnSpc>
                <a:spcPts val="2601"/>
              </a:lnSpc>
              <a:spcBef>
                <a:spcPts val="844"/>
              </a:spcBef>
            </a:pPr>
            <a:r>
              <a:rPr lang="en-US" altLang="en-US" sz="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strictly confidential </a:t>
            </a:r>
          </a:p>
        </p:txBody>
      </p:sp>
      <p:pic>
        <p:nvPicPr>
          <p:cNvPr id="6152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1" y="2562820"/>
            <a:ext cx="5162475" cy="274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22"/>
          <p:cNvSpPr txBox="1">
            <a:spLocks noChangeArrowheads="1"/>
          </p:cNvSpPr>
          <p:nvPr/>
        </p:nvSpPr>
        <p:spPr bwMode="auto">
          <a:xfrm>
            <a:off x="2502224" y="1866305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2017</a:t>
            </a:r>
          </a:p>
        </p:txBody>
      </p:sp>
      <p:sp>
        <p:nvSpPr>
          <p:cNvPr id="6154" name="TextBox 24"/>
          <p:cNvSpPr txBox="1">
            <a:spLocks noChangeArrowheads="1"/>
          </p:cNvSpPr>
          <p:nvPr/>
        </p:nvSpPr>
        <p:spPr bwMode="auto">
          <a:xfrm>
            <a:off x="5536406" y="1609576"/>
            <a:ext cx="3607594" cy="114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marL="2857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>
              <a:buFont typeface="Arial" pitchFamily="34" charset="0"/>
              <a:buChar char="•"/>
            </a:pPr>
            <a:r>
              <a:rPr lang="en-US" sz="1400"/>
              <a:t>Infrastructure remaining the top application (44%)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Data Storage (14%) 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Trading &amp; Investing (10%)</a:t>
            </a:r>
          </a:p>
          <a:p>
            <a:pPr eaLnBrk="1">
              <a:buFont typeface="Arial" pitchFamily="34" charset="0"/>
              <a:buChar char="•"/>
            </a:pPr>
            <a:r>
              <a:rPr lang="en-US" sz="1400"/>
              <a:t>Payments (9%)</a:t>
            </a:r>
          </a:p>
        </p:txBody>
      </p:sp>
      <p:sp>
        <p:nvSpPr>
          <p:cNvPr id="6155" name="TextBox 25"/>
          <p:cNvSpPr txBox="1">
            <a:spLocks noChangeArrowheads="1"/>
          </p:cNvSpPr>
          <p:nvPr/>
        </p:nvSpPr>
        <p:spPr bwMode="auto">
          <a:xfrm>
            <a:off x="6467766" y="1281410"/>
            <a:ext cx="1625440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ICO Themes</a:t>
            </a:r>
          </a:p>
        </p:txBody>
      </p:sp>
      <p:pic>
        <p:nvPicPr>
          <p:cNvPr id="6156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44" y="3982641"/>
            <a:ext cx="3368725" cy="21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TextBox 32"/>
          <p:cNvSpPr txBox="1">
            <a:spLocks noChangeArrowheads="1"/>
          </p:cNvSpPr>
          <p:nvPr/>
        </p:nvSpPr>
        <p:spPr bwMode="auto">
          <a:xfrm>
            <a:off x="7690376" y="6585614"/>
            <a:ext cx="1397814" cy="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1000" dirty="0"/>
              <a:t>Source: </a:t>
            </a:r>
            <a:r>
              <a:rPr lang="en-US" sz="1000" dirty="0" err="1"/>
              <a:t>CoinSchedule</a:t>
            </a:r>
            <a:endParaRPr lang="en-US" sz="1000" dirty="0"/>
          </a:p>
        </p:txBody>
      </p:sp>
      <p:sp>
        <p:nvSpPr>
          <p:cNvPr id="6158" name="TextBox 33"/>
          <p:cNvSpPr txBox="1">
            <a:spLocks noChangeArrowheads="1"/>
          </p:cNvSpPr>
          <p:nvPr/>
        </p:nvSpPr>
        <p:spPr bwMode="auto">
          <a:xfrm>
            <a:off x="7097665" y="3469183"/>
            <a:ext cx="70050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2017</a:t>
            </a:r>
          </a:p>
        </p:txBody>
      </p:sp>
      <p:sp>
        <p:nvSpPr>
          <p:cNvPr id="6159" name="TextBox 34"/>
          <p:cNvSpPr txBox="1">
            <a:spLocks noChangeArrowheads="1"/>
          </p:cNvSpPr>
          <p:nvPr/>
        </p:nvSpPr>
        <p:spPr bwMode="auto">
          <a:xfrm>
            <a:off x="6435540" y="3181201"/>
            <a:ext cx="1965597" cy="37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2000" b="1"/>
              <a:t>Top 10 ICO’s in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722" y="5894469"/>
            <a:ext cx="1734732" cy="12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258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 descr="pasted-imag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057" y="6313289"/>
            <a:ext cx="491133" cy="49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/>
          </p:cNvSpPr>
          <p:nvPr/>
        </p:nvSpPr>
        <p:spPr bwMode="auto">
          <a:xfrm>
            <a:off x="454298" y="419695"/>
            <a:ext cx="3010436" cy="50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eaLnBrk="1"/>
            <a:r>
              <a:rPr lang="en-US" altLang="en-US" sz="2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Sources of Capital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05644" y="1001242"/>
            <a:ext cx="1493490" cy="0"/>
          </a:xfrm>
          <a:prstGeom prst="line">
            <a:avLst/>
          </a:prstGeom>
          <a:noFill/>
          <a:ln w="63500">
            <a:solidFill>
              <a:srgbClr val="EB973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/>
          </p:cNvSpPr>
          <p:nvPr/>
        </p:nvSpPr>
        <p:spPr bwMode="auto">
          <a:xfrm>
            <a:off x="4506522" y="6577831"/>
            <a:ext cx="129840" cy="1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altLang="en-US" sz="800">
                <a:solidFill>
                  <a:srgbClr val="FFFFF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2</a:t>
            </a:r>
          </a:p>
        </p:txBody>
      </p:sp>
      <p:sp>
        <p:nvSpPr>
          <p:cNvPr id="7175" name="Text Box 7"/>
          <p:cNvSpPr txBox="1">
            <a:spLocks/>
          </p:cNvSpPr>
          <p:nvPr/>
        </p:nvSpPr>
        <p:spPr bwMode="auto">
          <a:xfrm>
            <a:off x="8014394" y="498203"/>
            <a:ext cx="942563" cy="40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lnSpc>
                <a:spcPts val="2601"/>
              </a:lnSpc>
              <a:spcBef>
                <a:spcPts val="844"/>
              </a:spcBef>
            </a:pPr>
            <a:r>
              <a:rPr lang="en-US" altLang="en-US" sz="800">
                <a:solidFill>
                  <a:srgbClr val="53585F"/>
                </a:solidFill>
                <a:latin typeface="Avenir Next" charset="0"/>
                <a:ea typeface="Avenir Next" charset="0"/>
                <a:cs typeface="Avenir Next" charset="0"/>
                <a:sym typeface="Avenir Next" charset="0"/>
              </a:rPr>
              <a:t>strictly confidential </a:t>
            </a:r>
          </a:p>
        </p:txBody>
      </p:sp>
      <p:sp>
        <p:nvSpPr>
          <p:cNvPr id="7176" name="TextBox 32"/>
          <p:cNvSpPr txBox="1">
            <a:spLocks noChangeArrowheads="1"/>
          </p:cNvSpPr>
          <p:nvPr/>
        </p:nvSpPr>
        <p:spPr bwMode="auto">
          <a:xfrm>
            <a:off x="7392218" y="6569786"/>
            <a:ext cx="1695972" cy="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1" tIns="32146" rIns="64291" bIns="32146">
            <a:spAutoFit/>
          </a:bodyPr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en-US" sz="1000" dirty="0"/>
              <a:t>Source: Autonomous NEXT</a:t>
            </a:r>
          </a:p>
        </p:txBody>
      </p:sp>
      <p:pic>
        <p:nvPicPr>
          <p:cNvPr id="71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07" y="1423170"/>
            <a:ext cx="8275588" cy="46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722" y="5894469"/>
            <a:ext cx="1734732" cy="122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407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172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</vt:lpstr>
      <vt:lpstr>Calibri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Channing</dc:creator>
  <cp:lastModifiedBy>Microsoft Office User</cp:lastModifiedBy>
  <cp:revision>1</cp:revision>
  <cp:lastPrinted>2017-11-29T22:17:10Z</cp:lastPrinted>
  <dcterms:created xsi:type="dcterms:W3CDTF">2017-11-29T22:12:04Z</dcterms:created>
  <dcterms:modified xsi:type="dcterms:W3CDTF">2018-02-26T23:55:09Z</dcterms:modified>
</cp:coreProperties>
</file>